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x="18288000" cy="10287000"/>
  <p:notesSz cx="6858000" cy="9144000"/>
  <p:embeddedFontLst>
    <p:embeddedFont>
      <p:font typeface="Kollektif Bold" charset="1" panose="020B0604020101010102"/>
      <p:regular r:id="rId53"/>
    </p:embeddedFont>
    <p:embeddedFont>
      <p:font typeface="Public Sans Bold" charset="1" panose="00000000000000000000"/>
      <p:regular r:id="rId54"/>
    </p:embeddedFont>
    <p:embeddedFont>
      <p:font typeface="Roboto Bold" charset="1" panose="02000000000000000000"/>
      <p:regular r:id="rId55"/>
    </p:embeddedFont>
    <p:embeddedFont>
      <p:font typeface="Kollektif" charset="1" panose="020B0604020101010102"/>
      <p:regular r:id="rId56"/>
    </p:embeddedFont>
    <p:embeddedFont>
      <p:font typeface="Aileron Bold" charset="1" panose="00000800000000000000"/>
      <p:regular r:id="rId57"/>
    </p:embeddedFont>
    <p:embeddedFont>
      <p:font typeface="Kollektif Italics" charset="1" panose="020B0604020101010102"/>
      <p:regular r:id="rId58"/>
    </p:embeddedFont>
    <p:embeddedFont>
      <p:font typeface="Roboto" charset="1" panose="02000000000000000000"/>
      <p:regular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png" Type="http://schemas.openxmlformats.org/officeDocument/2006/relationships/image"/><Relationship Id="rId12" Target="../media/image30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1.png" Type="http://schemas.openxmlformats.org/officeDocument/2006/relationships/image"/><Relationship Id="rId12" Target="../media/image32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pn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jpe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jpeg" Type="http://schemas.openxmlformats.org/officeDocument/2006/relationships/image"/><Relationship Id="rId11" Target="../media/image43.jpe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jpe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jpeg" Type="http://schemas.openxmlformats.org/officeDocument/2006/relationships/image"/><Relationship Id="rId11" Target="../media/VAGd6pFizaw.mp4" Type="http://schemas.openxmlformats.org/officeDocument/2006/relationships/video"/><Relationship Id="rId12" Target="../media/VAGd6pFizaw.mp4" Type="http://schemas.microsoft.com/office/2007/relationships/media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png" Type="http://schemas.openxmlformats.org/officeDocument/2006/relationships/image"/><Relationship Id="rId12" Target="../media/image51.png" Type="http://schemas.openxmlformats.org/officeDocument/2006/relationships/image"/><Relationship Id="rId13" Target="../media/image52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11" Target="../media/image55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jpeg" Type="http://schemas.openxmlformats.org/officeDocument/2006/relationships/image"/><Relationship Id="rId11" Target="../media/image57.png" Type="http://schemas.openxmlformats.org/officeDocument/2006/relationships/image"/><Relationship Id="rId12" Target="../media/image58.png" Type="http://schemas.openxmlformats.org/officeDocument/2006/relationships/image"/><Relationship Id="rId13" Target="../media/image59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11" Target="../media/image63.png" Type="http://schemas.openxmlformats.org/officeDocument/2006/relationships/image"/><Relationship Id="rId12" Target="../media/image64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png" Type="http://schemas.openxmlformats.org/officeDocument/2006/relationships/image"/><Relationship Id="rId11" Target="../media/image66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png" Type="http://schemas.openxmlformats.org/officeDocument/2006/relationships/image"/><Relationship Id="rId11" Target="../media/image66.png" Type="http://schemas.openxmlformats.org/officeDocument/2006/relationships/image"/><Relationship Id="rId12" Target="../media/image67.png" Type="http://schemas.openxmlformats.org/officeDocument/2006/relationships/image"/><Relationship Id="rId13" Target="../media/image68.png" Type="http://schemas.openxmlformats.org/officeDocument/2006/relationships/image"/><Relationship Id="rId14" Target="../media/image69.png" Type="http://schemas.openxmlformats.org/officeDocument/2006/relationships/image"/><Relationship Id="rId15" Target="../media/image70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png" Type="http://schemas.openxmlformats.org/officeDocument/2006/relationships/image"/><Relationship Id="rId11" Target="../media/image66.png" Type="http://schemas.openxmlformats.org/officeDocument/2006/relationships/image"/><Relationship Id="rId12" Target="../media/image67.png" Type="http://schemas.openxmlformats.org/officeDocument/2006/relationships/image"/><Relationship Id="rId13" Target="../media/image68.png" Type="http://schemas.openxmlformats.org/officeDocument/2006/relationships/image"/><Relationship Id="rId14" Target="../media/image71.png" Type="http://schemas.openxmlformats.org/officeDocument/2006/relationships/image"/><Relationship Id="rId15" Target="../media/image72.png" Type="http://schemas.openxmlformats.org/officeDocument/2006/relationships/image"/><Relationship Id="rId16" Target="../media/image73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svg" Type="http://schemas.openxmlformats.org/officeDocument/2006/relationships/image"/><Relationship Id="rId2" Target="../media/image75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6.png" Type="http://schemas.openxmlformats.org/officeDocument/2006/relationships/image"/><Relationship Id="rId3" Target="../media/image77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78.png" Type="http://schemas.openxmlformats.org/officeDocument/2006/relationships/image"/><Relationship Id="rId7" Target="../media/image79.svg" Type="http://schemas.openxmlformats.org/officeDocument/2006/relationships/image"/><Relationship Id="rId8" Target="../media/image80.png" Type="http://schemas.openxmlformats.org/officeDocument/2006/relationships/image"/><Relationship Id="rId9" Target="../media/image81.sv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13827" y="-248630"/>
            <a:ext cx="8681329" cy="10784260"/>
          </a:xfrm>
          <a:custGeom>
            <a:avLst/>
            <a:gdLst/>
            <a:ahLst/>
            <a:cxnLst/>
            <a:rect r="r" b="b" t="t" l="l"/>
            <a:pathLst>
              <a:path h="10784260" w="8681329">
                <a:moveTo>
                  <a:pt x="0" y="0"/>
                </a:moveTo>
                <a:lnTo>
                  <a:pt x="8681329" y="0"/>
                </a:lnTo>
                <a:lnTo>
                  <a:pt x="8681329" y="10784260"/>
                </a:lnTo>
                <a:lnTo>
                  <a:pt x="0" y="10784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045426"/>
            <a:ext cx="9657581" cy="756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9"/>
              </a:lnSpc>
            </a:pPr>
            <a:r>
              <a:rPr lang="en-US" b="true" sz="5280" spc="2624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PROJECT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60447" y="4854913"/>
            <a:ext cx="13695775" cy="2272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427"/>
              </a:lnSpc>
            </a:pPr>
            <a:r>
              <a:rPr lang="en-US" b="true" sz="15842" spc="1695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토닥TODOC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928092" y="7365586"/>
            <a:ext cx="12832964" cy="303325"/>
          </a:xfrm>
          <a:custGeom>
            <a:avLst/>
            <a:gdLst/>
            <a:ahLst/>
            <a:cxnLst/>
            <a:rect r="r" b="b" t="t" l="l"/>
            <a:pathLst>
              <a:path h="303325" w="12832964">
                <a:moveTo>
                  <a:pt x="0" y="0"/>
                </a:moveTo>
                <a:lnTo>
                  <a:pt x="12832964" y="0"/>
                </a:lnTo>
                <a:lnTo>
                  <a:pt x="12832964" y="303325"/>
                </a:lnTo>
                <a:lnTo>
                  <a:pt x="0" y="303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7806" y="1028700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5" y="0"/>
                </a:lnTo>
                <a:lnTo>
                  <a:pt x="300895" y="300896"/>
                </a:lnTo>
                <a:lnTo>
                  <a:pt x="0" y="3008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83826" y="1082628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2695249" y="1536588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2" y="0"/>
                </a:lnTo>
                <a:lnTo>
                  <a:pt x="6873872" y="162474"/>
                </a:lnTo>
                <a:lnTo>
                  <a:pt x="0" y="162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83323" y="7179721"/>
            <a:ext cx="3617876" cy="165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자신이 걱정하거나, 고민하는 요소를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입력하면 그에 대한 답변을 제공, 자신의 의견 및 태그를 첨부하여 자신이 어떻게 걱정이나 고민을 이겨냈는지 공유할 수 있는 시스템을 함께 제공, 공유를 원하지 않는 이상 정보는 서버에 저장되지 않음.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91593" y="1611313"/>
            <a:ext cx="2945636" cy="5828447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9161" r="0" b="-9161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3681406" y="4113828"/>
            <a:ext cx="3031022" cy="5997399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9161" r="0" b="-9161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7483323" y="2204944"/>
            <a:ext cx="9204104" cy="230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1.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156606" y="6468334"/>
            <a:ext cx="3944593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AI 고민 해소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492052" y="4875754"/>
            <a:ext cx="8377452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OpenAI사의 GPT-4o mini API를 활용한 AI 프롬프트 엔지니어링을 통해,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AI 기반 고민 해소 시스템을 운영하고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실시간으로 소통이 가능한 AI 기반 카운셀링 시스템을 도입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923164" y="6468334"/>
            <a:ext cx="4654393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AI 카운셀링 시스템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261153" y="7189246"/>
            <a:ext cx="3617876" cy="193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실시간 채팅 기반의 AI 챗봇 시스템은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사용자의 걱정이나 고민을 들어주고, 긍정적인 해결책을 같이 찾아줌.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대화는 채팅방 내역 처럼 자동으로 저장되고, AI가 대화의 제목을 자동으로 추천 및 저장하여 언제든 특정 대화를 불러와 다시 시작할 수 있음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838027" y="1816145"/>
            <a:ext cx="4047654" cy="8008978"/>
            <a:chOff x="0" y="0"/>
            <a:chExt cx="2620010" cy="51841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9161" r="0" b="-9161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7483323" y="2204944"/>
            <a:ext cx="9204104" cy="230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2.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버블형 SNS 시스템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492052" y="4875754"/>
            <a:ext cx="8377452" cy="2516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태그 기반으로 나와 비슷한 걱정을 한(물론 공개를 요청한 사람들의 게시물에 대해서만)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사람들이 작성한 게시물을 보여주고,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그들이 어떻게 걱정이나 고민을 이겨냈는지를 보며 스스로 또한 힘을 얻을 수 있는 시스템.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버블의 크기는 해당 태그로 게시글을 작성한 사람 수에 비례하고,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버블의 채도는 해당 태그의 조회수에 비례하도록 설계하였음.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버블을 손가락으로 날리는 행위를 통해 해당 태그에 대한 스트레스 해소도 가능.</a:t>
            </a:r>
          </a:p>
          <a:p>
            <a:pPr algn="just">
              <a:lnSpc>
                <a:spcPts val="2519"/>
              </a:lnSpc>
            </a:pP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본인이 보기에 거부감이 드는 태그는 손쉽게 밀어서 차단 가능.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383688" y="1549286"/>
            <a:ext cx="2996473" cy="5929036"/>
            <a:chOff x="0" y="0"/>
            <a:chExt cx="2620010" cy="51841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9161" r="0" b="-9161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3625196" y="3981027"/>
            <a:ext cx="2996473" cy="5929036"/>
            <a:chOff x="0" y="0"/>
            <a:chExt cx="2620010" cy="518414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-38171" t="0" r="-38171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7483323" y="2204944"/>
            <a:ext cx="10526821" cy="230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2-1.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극단적 행동 사전 예측 시스템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492052" y="4875754"/>
            <a:ext cx="10628990" cy="5034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기존의 서비스는 위급한 상황에서의 즉각적인 물리적 지원이 어려웠음.</a:t>
            </a: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이 서비스는 환자가 기존에 작성하는 포스트와 대화 내용등을 기반으로, </a:t>
            </a: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점진적인 시계열 데이터를 활용하여 환자의 행동 양상을 분석하고, </a:t>
            </a: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트랜스포머 모델을 활용하여 극단적 행동 위험도를 사전에 예측,</a:t>
            </a: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위험군 환자에 대해서는 의료인용 네트워크 내에서 상위 노출,</a:t>
            </a: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주치의 및 상담심리사, 주변인에게 알리는 시스템을 통해</a:t>
            </a: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위험 양상을 띄는 환자에 대한 즉각적인 대처가 가능,</a:t>
            </a: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극단적 선택을 사전에 예방 할 수 있음.</a:t>
            </a:r>
          </a:p>
          <a:p>
            <a:pPr algn="just">
              <a:lnSpc>
                <a:spcPts val="2521"/>
              </a:lnSpc>
            </a:pPr>
          </a:p>
          <a:p>
            <a:pPr algn="just">
              <a:lnSpc>
                <a:spcPts val="2521"/>
              </a:lnSpc>
            </a:pPr>
          </a:p>
          <a:p>
            <a:pPr algn="just">
              <a:lnSpc>
                <a:spcPts val="2521"/>
              </a:lnSpc>
            </a:pPr>
          </a:p>
          <a:p>
            <a:pPr algn="just">
              <a:lnSpc>
                <a:spcPts val="2521"/>
              </a:lnSpc>
            </a:pPr>
          </a:p>
          <a:p>
            <a:pPr algn="just">
              <a:lnSpc>
                <a:spcPts val="2521"/>
              </a:lnSpc>
            </a:pPr>
          </a:p>
          <a:p>
            <a:pPr algn="just">
              <a:lnSpc>
                <a:spcPts val="2521"/>
              </a:lnSpc>
            </a:pPr>
          </a:p>
          <a:p>
            <a:pPr algn="just">
              <a:lnSpc>
                <a:spcPts val="2521"/>
              </a:lnSpc>
            </a:pP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&lt;- figure 1 from </a:t>
            </a:r>
            <a:r>
              <a:rPr lang="en-US" sz="1801" i="true">
                <a:solidFill>
                  <a:srgbClr val="FFFFFF"/>
                </a:solidFill>
                <a:latin typeface="Kollektif Italics"/>
                <a:ea typeface="Kollektif Italics"/>
                <a:cs typeface="Kollektif Italics"/>
                <a:sym typeface="Kollektif Italics"/>
              </a:rPr>
              <a:t>Attention Is All You Need, A. Vaswani et al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83323" y="7179721"/>
            <a:ext cx="3617876" cy="82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근처 정신건강의학과의 위치를 조회하고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프리미엄 의원의 경우 다른 사람들이 남긴 의견을 조회 가능.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323244" y="1640509"/>
            <a:ext cx="3046211" cy="6027452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1084" r="0" b="-17238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3739925" y="3921258"/>
            <a:ext cx="3046211" cy="6027452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9161" r="0" b="-9161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3739925" y="3921258"/>
            <a:ext cx="3046211" cy="6027452"/>
            <a:chOff x="0" y="0"/>
            <a:chExt cx="2620010" cy="518414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-9161" r="0" b="-9161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41" id="41"/>
          <p:cNvSpPr txBox="true"/>
          <p:nvPr/>
        </p:nvSpPr>
        <p:spPr>
          <a:xfrm rot="0">
            <a:off x="7156606" y="6468334"/>
            <a:ext cx="3944593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근처 마음병원 찾기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483323" y="2204944"/>
            <a:ext cx="9204104" cy="230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3.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 시스템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492052" y="4875754"/>
            <a:ext cx="8377452" cy="63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근처 마음병원 찾기 서비스 및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원터치 큐레이팅 시스템을 제공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923164" y="6468334"/>
            <a:ext cx="5056959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원터치 큐레이팅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2261153" y="7189246"/>
            <a:ext cx="4522102" cy="193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방문 및 심리 상담 서비스에 접근하는 것은 항상 시작이 어려운 것임.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따라서, 원터치로 그동안 자신이 작성했던 포스트와 AI 대화 내역을 기반으로 내가 겪고 있는 증상을 가장 잘 봐 줄 수 있는 정신과 전문의 및 상담심리사를 매칭시켜줌.</a:t>
            </a:r>
          </a:p>
          <a:p>
            <a:pPr algn="just">
              <a:lnSpc>
                <a:spcPts val="2239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83323" y="7179721"/>
            <a:ext cx="7156854" cy="165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환자가 작성한 포스트와 AI 채팅 내용을 기반으로 AI 요약본을 생성, 원본 포스트 및 AI챗과 함께 치료사용 네트워크에 게시.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전문의 및 상담심리사가 해당 게시글에 접근하여 코멘트를 남기고,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환자는 가장 마음에 드는 답변을 골라 상담 요청을 진행하여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전문의와의 채팅일 경우에는 진료 예약을,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상담심리사와의 채팅일 경우에는 진료 예약 뿐만 아니라 비대면 상담까지 가능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323244" y="1640509"/>
            <a:ext cx="3046211" cy="6027452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9161" r="0" b="-9161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3739925" y="3921258"/>
            <a:ext cx="3046211" cy="6027452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9161" r="0" b="-9161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3739925" y="3921258"/>
            <a:ext cx="3046211" cy="6027452"/>
            <a:chOff x="0" y="0"/>
            <a:chExt cx="2620010" cy="518414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-9161" r="0" b="-9161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41" id="41"/>
          <p:cNvSpPr txBox="true"/>
          <p:nvPr/>
        </p:nvSpPr>
        <p:spPr>
          <a:xfrm rot="0">
            <a:off x="7156606" y="6468334"/>
            <a:ext cx="7393597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정신과/상담심리사 매칭 시스템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483323" y="2204944"/>
            <a:ext cx="9204104" cy="4652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3-1.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정신과 / 상담심리사 매칭 시스템</a:t>
            </a:r>
          </a:p>
          <a:p>
            <a:pPr algn="l">
              <a:lnSpc>
                <a:spcPts val="9240"/>
              </a:lnSpc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7501577" y="5713954"/>
            <a:ext cx="8377452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/ 상담심리사 큐레이팅 시스템 제공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83323" y="7179721"/>
            <a:ext cx="9416202" cy="2759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기존의 실시간 비대면 상담의 가장 큰 한계는 비언어적 소통이었다면,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환자측 디바이스에서 실시간 얼굴 인식을 통해 감정을 분석하고, 그것을 3D 캐릭터화 하여 프라이버시는 보호하면서도 비언어적 요소를 활용한, 상담심리사의 정밀한 진단을 가능케 함.</a:t>
            </a:r>
          </a:p>
          <a:p>
            <a:pPr algn="just">
              <a:lnSpc>
                <a:spcPts val="2239"/>
              </a:lnSpc>
            </a:pPr>
          </a:p>
          <a:p>
            <a:pPr algn="just">
              <a:lnSpc>
                <a:spcPts val="2239"/>
              </a:lnSpc>
            </a:pP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이미지 출처: https://m.blog.naver.com/jamini3825/220956516517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이미지 출처: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https://ko.iosapple.eu/%ED%8E%98%EC%9D%B4%EC%8A%A4%ED%83%80%EC%9E%84%EC%97%90%EC%84%9C-%EB%9D%BC%EC%9D%B4%EB%B8%8C-%EC%82%AC%EC%A7%84%EC%9D%84-%EC%B0%8D%EB%8A%94-%EB%B0%A9%EB%B2%95/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323244" y="1640509"/>
            <a:ext cx="3046211" cy="6027452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79733" t="0" r="-79733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3739925" y="3921258"/>
            <a:ext cx="3046211" cy="6027452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-8847" t="-4453" r="-5178" b="-2115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7156606" y="6468334"/>
            <a:ext cx="10188298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프라이버시와 비언어적 소통, 두 마리 토끼를 모두 잡다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483323" y="2204944"/>
            <a:ext cx="9204104" cy="4652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3-2.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상담심리사와의 실시간 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비대면 상담 시스템</a:t>
            </a:r>
          </a:p>
          <a:p>
            <a:pPr algn="l">
              <a:lnSpc>
                <a:spcPts val="9240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7483323" y="5723479"/>
            <a:ext cx="8377452" cy="63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상담심리사와의 실시간 비대면 상담 서비스를 제공,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약물 치료와 상담심리사를 통한 상담 치료를 동시에 받을 수 있음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83323" y="7179721"/>
            <a:ext cx="9416202" cy="2207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약물은 피부과에서 처방하는 항생제와도 같이, 실수로라도 거르지 않고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매일 정해진 시간에 꾸준히 복용해야 증상을 완화시킬 수 있다.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이를 돕기 위해, 복약안내서를 휴대전화 카메라로 스캔 하는 것 만으로도 어떤 약을 언제, 얼마나 복용해야 하는지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자동으로 알림 설정이 이뤄지며,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특히 상황에 따라 복용해야 하는 약물(안정제 등)의 경우, 스마트워치등의 헬스케어 디바이스와의 연계를 통해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이상 징후 발생시 환자가 자각하기 전에 미리 복용 권고 알림을 띄우는 방식으로도 작동할 수 있음.</a:t>
            </a:r>
          </a:p>
          <a:p>
            <a:pPr algn="just">
              <a:lnSpc>
                <a:spcPts val="2239"/>
              </a:lnSpc>
            </a:pP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이미지 출처: https://www.newsmp.com/news/articleView.html?idxno=153242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3739925" y="3921258"/>
            <a:ext cx="3046211" cy="6027452"/>
            <a:chOff x="0" y="0"/>
            <a:chExt cx="2620010" cy="51841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406646" y="1640509"/>
            <a:ext cx="3333279" cy="2472182"/>
          </a:xfrm>
          <a:custGeom>
            <a:avLst/>
            <a:gdLst/>
            <a:ahLst/>
            <a:cxnLst/>
            <a:rect r="r" b="b" t="t" l="l"/>
            <a:pathLst>
              <a:path h="2472182" w="3333279">
                <a:moveTo>
                  <a:pt x="0" y="0"/>
                </a:moveTo>
                <a:lnTo>
                  <a:pt x="3333279" y="0"/>
                </a:lnTo>
                <a:lnTo>
                  <a:pt x="3333279" y="2472182"/>
                </a:lnTo>
                <a:lnTo>
                  <a:pt x="0" y="24721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7156606" y="6468334"/>
            <a:ext cx="10188298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정신과 약물 치료에 대한 기준을 바로 잡다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483323" y="2204944"/>
            <a:ext cx="9204104" cy="3480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3-3.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약 복용 알리미 시스템</a:t>
            </a:r>
          </a:p>
          <a:p>
            <a:pPr algn="l">
              <a:lnSpc>
                <a:spcPts val="9240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7483323" y="5723479"/>
            <a:ext cx="8377452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복약안내서를 휴대전화 카메라로 스캔 하는 것 만으로도 약 복용 알림 설정이 이뤄짐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83323" y="7179721"/>
            <a:ext cx="4197455" cy="165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환자와의 약속을 스케줄화 하여 자동으로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관리 해 주며,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환자별 메모 기능을 통해 환자의 상태를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종합적으로 추적, 관리 할 수 있음.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그리고 위 두 기능에 AI가 접목되어 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마치 간호사가 한 명 더 있는 것 같은 환경을 제공.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323244" y="1640509"/>
            <a:ext cx="3046211" cy="6027452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3739925" y="3921258"/>
            <a:ext cx="3046211" cy="6027452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9161" r="0" b="-9161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3739925" y="3921258"/>
            <a:ext cx="3046211" cy="6027452"/>
            <a:chOff x="0" y="0"/>
            <a:chExt cx="2620010" cy="518414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41" id="41"/>
          <p:cNvSpPr txBox="true"/>
          <p:nvPr/>
        </p:nvSpPr>
        <p:spPr>
          <a:xfrm rot="0">
            <a:off x="7156606" y="6468334"/>
            <a:ext cx="4296487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AI 기반 환자 관리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483323" y="2204944"/>
            <a:ext cx="9204104" cy="230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4.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치료사용 어플리케이션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492052" y="4875754"/>
            <a:ext cx="8377452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전문의 / 상담심리사가 본 시스템을 활용해야 할 “이유”를 제공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923164" y="6468334"/>
            <a:ext cx="5056959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일일 브리핑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2261153" y="7189246"/>
            <a:ext cx="4522102" cy="1102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환자와의 약속 및 메모 정보를 기반으로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AI 기반 일일 브리핑 기능을 제공,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전문의 및 상담심리사가 자신의 하루 일정을 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계획하는데 도움을 줄 수 있음.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51426"/>
            <a:ext cx="162306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0"/>
              </a:lnSpc>
              <a:spcBef>
                <a:spcPct val="0"/>
              </a:spcBef>
            </a:pPr>
            <a:r>
              <a:rPr lang="en-US" b="true" sz="66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비즈니스 모델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592217" y="8293384"/>
            <a:ext cx="19837040" cy="9461966"/>
          </a:xfrm>
          <a:custGeom>
            <a:avLst/>
            <a:gdLst/>
            <a:ahLst/>
            <a:cxnLst/>
            <a:rect r="r" b="b" t="t" l="l"/>
            <a:pathLst>
              <a:path h="9461966" w="19837040">
                <a:moveTo>
                  <a:pt x="0" y="0"/>
                </a:moveTo>
                <a:lnTo>
                  <a:pt x="19837039" y="0"/>
                </a:lnTo>
                <a:lnTo>
                  <a:pt x="19837039" y="9461966"/>
                </a:lnTo>
                <a:lnTo>
                  <a:pt x="0" y="946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503" t="0" r="-24139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89122" y="3279726"/>
            <a:ext cx="4784495" cy="5859233"/>
            <a:chOff x="0" y="0"/>
            <a:chExt cx="1390252" cy="17025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5747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Careplus 구독형 시스템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19396" y="4786914"/>
            <a:ext cx="3726319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비대면으로 인간 상담심리사와의 실시간 상담 기능은 프리미엄 계정에서만 제공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월 구독료 5,000원 예상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6585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751753" y="3279726"/>
            <a:ext cx="4784495" cy="5859233"/>
            <a:chOff x="0" y="0"/>
            <a:chExt cx="1390252" cy="170254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92010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광고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282026" y="4786914"/>
            <a:ext cx="3726319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버블형 SNS에서 손으로 클릭하기 쉬운 위치에 광고를 삽입하여, 방문을 유도할 수 있음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712848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2114383" y="3279726"/>
            <a:ext cx="4784495" cy="5859233"/>
            <a:chOff x="0" y="0"/>
            <a:chExt cx="1390252" cy="170254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228273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프리미엄 병원 시스템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644656" y="4786914"/>
            <a:ext cx="3726319" cy="3506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월 88,000원을 지불하여 프리미엄으로 업그레이드 한 의원은 ‘주변 마음병원 찾기‘ 및 큐레이팅 결과에서 상위 노출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프리미엄 병원의 경우 단순 리뷰를 넘어서 지속적인 내원을 통해 환자가 개선되는 과정을 홍보 가능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249111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51426"/>
            <a:ext cx="162306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0"/>
              </a:lnSpc>
              <a:spcBef>
                <a:spcPct val="0"/>
              </a:spcBef>
            </a:pPr>
            <a:r>
              <a:rPr lang="en-US" b="true" sz="66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비즈니스 모델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592217" y="8293384"/>
            <a:ext cx="19837040" cy="9461966"/>
          </a:xfrm>
          <a:custGeom>
            <a:avLst/>
            <a:gdLst/>
            <a:ahLst/>
            <a:cxnLst/>
            <a:rect r="r" b="b" t="t" l="l"/>
            <a:pathLst>
              <a:path h="9461966" w="19837040">
                <a:moveTo>
                  <a:pt x="0" y="0"/>
                </a:moveTo>
                <a:lnTo>
                  <a:pt x="19837039" y="0"/>
                </a:lnTo>
                <a:lnTo>
                  <a:pt x="19837039" y="9461966"/>
                </a:lnTo>
                <a:lnTo>
                  <a:pt x="0" y="946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503" t="0" r="-24139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89122" y="3279726"/>
            <a:ext cx="4784495" cy="5859233"/>
            <a:chOff x="0" y="0"/>
            <a:chExt cx="1390252" cy="17025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5747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비대면 상담심리사 활동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19396" y="4786914"/>
            <a:ext cx="3726319" cy="272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비대면으로 상담심리사 활동을 수행하는 사람들은 수행한 채팅 버블 수 및 총 인원수에 따라 인센티브를 지급 받을 수 있음.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버블당 100원 / 인원당 1000원의 인센티브 예상 중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6585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751753" y="3279726"/>
            <a:ext cx="4784495" cy="5859233"/>
            <a:chOff x="0" y="0"/>
            <a:chExt cx="1390252" cy="170254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712848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2114383" y="3279726"/>
            <a:ext cx="4784495" cy="5859233"/>
            <a:chOff x="0" y="0"/>
            <a:chExt cx="1390252" cy="170254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249111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692010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비대면 상담심리사 양성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282026" y="4786914"/>
            <a:ext cx="3726319" cy="272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비대면으로 심리 상담을 진행하는 것으로, 즉 재택 근무로 소득을 창출 해 낼 수 있다는 점에 기반하여, 국가공인 상담심리사를 양성하는 교육과정을 유료로 제공하고 이를 통해 수익을 벌어들임.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28273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학습용 데이터 판매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644656" y="4786914"/>
            <a:ext cx="3726319" cy="233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환자들의 데이터를 익명화하여, 임상 참고 및 머신러닝 모델 개량에 활용 가능한 형태의 데이터셋으로 제공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해당 데이터셋을 유형, 종류별로 나눠서 유료로 판매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24613">
            <a:off x="-5549998" y="2053549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905701" y="4139058"/>
            <a:ext cx="5883071" cy="139054"/>
          </a:xfrm>
          <a:custGeom>
            <a:avLst/>
            <a:gdLst/>
            <a:ahLst/>
            <a:cxnLst/>
            <a:rect r="r" b="b" t="t" l="l"/>
            <a:pathLst>
              <a:path h="139054" w="5883071">
                <a:moveTo>
                  <a:pt x="0" y="0"/>
                </a:moveTo>
                <a:lnTo>
                  <a:pt x="5883072" y="0"/>
                </a:lnTo>
                <a:lnTo>
                  <a:pt x="5883072" y="139054"/>
                </a:lnTo>
                <a:lnTo>
                  <a:pt x="0" y="139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490100" y="2436831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981901" y="2763648"/>
            <a:ext cx="5730671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문제 인식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05701" y="4465437"/>
            <a:ext cx="5806871" cy="480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복잡해진 현대 사회는 개개인에게 정신적인 피로도를 제공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실제로 정신건강의학과를 방문하는 인원 수는 매년 증가(https://health.chosun.com/site/data/html_dir/2023/12/06/2023120602552.html)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일상생활 속에서도 개개인의 정신건강을 체크하고 증진시킬 수 있는 방법 제공이 요원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28094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72827" y="5086350"/>
            <a:ext cx="6190676" cy="2399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크게 두 가지 기능이 있음</a:t>
            </a:r>
          </a:p>
          <a:p>
            <a:pPr algn="just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 기반으로 걱정에 대한 간단한 답변을 하는 시스템</a:t>
            </a:r>
          </a:p>
          <a:p>
            <a:pPr algn="just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 기반으로 심리 치료가 가미된 ‘대화’를 할 수 있는 시스템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두 기능을 모두 순서대로 살펴보도록 하겠음.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001919" y="760598"/>
            <a:ext cx="3516228" cy="9015969"/>
          </a:xfrm>
          <a:custGeom>
            <a:avLst/>
            <a:gdLst/>
            <a:ahLst/>
            <a:cxnLst/>
            <a:rect r="r" b="b" t="t" l="l"/>
            <a:pathLst>
              <a:path h="9015969" w="3516228">
                <a:moveTo>
                  <a:pt x="0" y="0"/>
                </a:moveTo>
                <a:lnTo>
                  <a:pt x="3516228" y="0"/>
                </a:lnTo>
                <a:lnTo>
                  <a:pt x="3516228" y="9015968"/>
                </a:lnTo>
                <a:lnTo>
                  <a:pt x="0" y="90159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5269" y="760598"/>
            <a:ext cx="3516228" cy="9015969"/>
          </a:xfrm>
          <a:custGeom>
            <a:avLst/>
            <a:gdLst/>
            <a:ahLst/>
            <a:cxnLst/>
            <a:rect r="r" b="b" t="t" l="l"/>
            <a:pathLst>
              <a:path h="9015969" w="3516228">
                <a:moveTo>
                  <a:pt x="0" y="0"/>
                </a:moveTo>
                <a:lnTo>
                  <a:pt x="3516228" y="0"/>
                </a:lnTo>
                <a:lnTo>
                  <a:pt x="3516228" y="9015968"/>
                </a:lnTo>
                <a:lnTo>
                  <a:pt x="0" y="901596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827" y="5086350"/>
            <a:ext cx="6190676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사용자가 평소가 가지고 있던 걱정거리를 입력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39276" y="875432"/>
            <a:ext cx="3329093" cy="8536137"/>
          </a:xfrm>
          <a:custGeom>
            <a:avLst/>
            <a:gdLst/>
            <a:ahLst/>
            <a:cxnLst/>
            <a:rect r="r" b="b" t="t" l="l"/>
            <a:pathLst>
              <a:path h="8536137" w="3329093">
                <a:moveTo>
                  <a:pt x="0" y="0"/>
                </a:moveTo>
                <a:lnTo>
                  <a:pt x="3329094" y="0"/>
                </a:lnTo>
                <a:lnTo>
                  <a:pt x="3329094" y="8536136"/>
                </a:lnTo>
                <a:lnTo>
                  <a:pt x="0" y="85361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370697" y="875432"/>
            <a:ext cx="3329093" cy="8536137"/>
          </a:xfrm>
          <a:custGeom>
            <a:avLst/>
            <a:gdLst/>
            <a:ahLst/>
            <a:cxnLst/>
            <a:rect r="r" b="b" t="t" l="l"/>
            <a:pathLst>
              <a:path h="8536137" w="3329093">
                <a:moveTo>
                  <a:pt x="0" y="0"/>
                </a:moveTo>
                <a:lnTo>
                  <a:pt x="3329094" y="0"/>
                </a:lnTo>
                <a:lnTo>
                  <a:pt x="3329094" y="8536136"/>
                </a:lnTo>
                <a:lnTo>
                  <a:pt x="0" y="853613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827" y="5086350"/>
            <a:ext cx="6190676" cy="1598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AI는 이에 대한 답변을 생성, 사용자는 이를 공유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공유를 원하지 않을 시 해당 대화 내용은 서버에서 즉시 삭제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229103" y="465737"/>
            <a:ext cx="3597948" cy="9225507"/>
          </a:xfrm>
          <a:custGeom>
            <a:avLst/>
            <a:gdLst/>
            <a:ahLst/>
            <a:cxnLst/>
            <a:rect r="r" b="b" t="t" l="l"/>
            <a:pathLst>
              <a:path h="9225507" w="3597948">
                <a:moveTo>
                  <a:pt x="0" y="0"/>
                </a:moveTo>
                <a:lnTo>
                  <a:pt x="3597947" y="0"/>
                </a:lnTo>
                <a:lnTo>
                  <a:pt x="3597947" y="9225507"/>
                </a:lnTo>
                <a:lnTo>
                  <a:pt x="0" y="92255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5086350"/>
            <a:ext cx="6190676" cy="319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사용자 생성한 추가적인 콘텐츠와 함께 태그를 입력하여, 자신이 걱정을 이겨낸 방법을 공유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내가 작성한, 공유된 게시물을 ‘내 게시물‘에서 확인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저장된 게시물은 의료인의 임상 결정 자료로도 활용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일일 10회 제한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872544" y="612415"/>
            <a:ext cx="3576527" cy="9170583"/>
          </a:xfrm>
          <a:custGeom>
            <a:avLst/>
            <a:gdLst/>
            <a:ahLst/>
            <a:cxnLst/>
            <a:rect r="r" b="b" t="t" l="l"/>
            <a:pathLst>
              <a:path h="9170583" w="3576527">
                <a:moveTo>
                  <a:pt x="0" y="0"/>
                </a:moveTo>
                <a:lnTo>
                  <a:pt x="3576527" y="0"/>
                </a:lnTo>
                <a:lnTo>
                  <a:pt x="3576527" y="9170582"/>
                </a:lnTo>
                <a:lnTo>
                  <a:pt x="0" y="91705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5086350"/>
            <a:ext cx="6190676" cy="2399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 기반의 심리 치료용 챗봇을 제공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일 50개의 말풍선으로 제한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맥락을 이해하고 이전 정보를 기억하는 등 자연스러운 대화를 제공하면서도, AI 프롬프트 상으로 부정적인 어휘 및 견해를 내보이지 않도록 fine-tuning 되었음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70265" y="450071"/>
            <a:ext cx="3610167" cy="9256839"/>
          </a:xfrm>
          <a:custGeom>
            <a:avLst/>
            <a:gdLst/>
            <a:ahLst/>
            <a:cxnLst/>
            <a:rect r="r" b="b" t="t" l="l"/>
            <a:pathLst>
              <a:path h="9256839" w="3610167">
                <a:moveTo>
                  <a:pt x="0" y="0"/>
                </a:moveTo>
                <a:lnTo>
                  <a:pt x="3610167" y="0"/>
                </a:lnTo>
                <a:lnTo>
                  <a:pt x="3610167" y="9256839"/>
                </a:lnTo>
                <a:lnTo>
                  <a:pt x="0" y="92568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99442" y="450071"/>
            <a:ext cx="3610167" cy="9256839"/>
          </a:xfrm>
          <a:custGeom>
            <a:avLst/>
            <a:gdLst/>
            <a:ahLst/>
            <a:cxnLst/>
            <a:rect r="r" b="b" t="t" l="l"/>
            <a:pathLst>
              <a:path h="9256839" w="3610167">
                <a:moveTo>
                  <a:pt x="0" y="0"/>
                </a:moveTo>
                <a:lnTo>
                  <a:pt x="3610168" y="0"/>
                </a:lnTo>
                <a:lnTo>
                  <a:pt x="3610168" y="9256839"/>
                </a:lnTo>
                <a:lnTo>
                  <a:pt x="0" y="925683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827" y="5086350"/>
            <a:ext cx="6190676" cy="199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대화를 저장하고 언제든 다시 중단 지점부터 대화를 이어나갈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제목은 AI 기반으로 자동으로 추천됨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저장된 대화는 의료인의 임상 결정 자료로도 활용 가능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1874072" y="258944"/>
            <a:ext cx="3805884" cy="9769113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2.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버블형 SNS 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5086350"/>
            <a:ext cx="6190676" cy="399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태그 기반의 빅데이터를 활용하여, 전체 게시물에서 태그가 등장한 빈도에 따라 원의 크기가 정해지고, 태그의 조회수에 따라 원의 채도가 정해지는 시스템으로 직관성을 지녔으며, 터치하면 해당 태그를 가진 게시물 목록으로 이동할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다른 사람은 해당 걱정을 어떻게 이겨냈는지 볼 수 있고, 환자간 긍정적인 영향을 끼칠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버블을 손가락으로 움직여 화면 밖으로 날려버리는 등의 행위로 스트레스 해소 또한 가능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24257" y="657394"/>
            <a:ext cx="3499163" cy="8972212"/>
          </a:xfrm>
          <a:custGeom>
            <a:avLst/>
            <a:gdLst/>
            <a:ahLst/>
            <a:cxnLst/>
            <a:rect r="r" b="b" t="t" l="l"/>
            <a:pathLst>
              <a:path h="8972212" w="3499163">
                <a:moveTo>
                  <a:pt x="0" y="0"/>
                </a:moveTo>
                <a:lnTo>
                  <a:pt x="3499163" y="0"/>
                </a:lnTo>
                <a:lnTo>
                  <a:pt x="3499163" y="8972212"/>
                </a:lnTo>
                <a:lnTo>
                  <a:pt x="0" y="89722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52334" y="657394"/>
            <a:ext cx="3499163" cy="8972212"/>
          </a:xfrm>
          <a:custGeom>
            <a:avLst/>
            <a:gdLst/>
            <a:ahLst/>
            <a:cxnLst/>
            <a:rect r="r" b="b" t="t" l="l"/>
            <a:pathLst>
              <a:path h="8972212" w="3499163">
                <a:moveTo>
                  <a:pt x="0" y="0"/>
                </a:moveTo>
                <a:lnTo>
                  <a:pt x="3499163" y="0"/>
                </a:lnTo>
                <a:lnTo>
                  <a:pt x="3499163" y="8972212"/>
                </a:lnTo>
                <a:lnTo>
                  <a:pt x="0" y="89722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124257" y="657394"/>
            <a:ext cx="3499163" cy="8972212"/>
          </a:xfrm>
          <a:custGeom>
            <a:avLst/>
            <a:gdLst/>
            <a:ahLst/>
            <a:cxnLst/>
            <a:rect r="r" b="b" t="t" l="l"/>
            <a:pathLst>
              <a:path h="8972212" w="3499163">
                <a:moveTo>
                  <a:pt x="0" y="0"/>
                </a:moveTo>
                <a:lnTo>
                  <a:pt x="3499163" y="0"/>
                </a:lnTo>
                <a:lnTo>
                  <a:pt x="3499163" y="8972212"/>
                </a:lnTo>
                <a:lnTo>
                  <a:pt x="0" y="89722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52334" y="657394"/>
            <a:ext cx="3499163" cy="8972212"/>
          </a:xfrm>
          <a:custGeom>
            <a:avLst/>
            <a:gdLst/>
            <a:ahLst/>
            <a:cxnLst/>
            <a:rect r="r" b="b" t="t" l="l"/>
            <a:pathLst>
              <a:path h="8972212" w="3499163">
                <a:moveTo>
                  <a:pt x="0" y="0"/>
                </a:moveTo>
                <a:lnTo>
                  <a:pt x="3499163" y="0"/>
                </a:lnTo>
                <a:lnTo>
                  <a:pt x="3499163" y="8972212"/>
                </a:lnTo>
                <a:lnTo>
                  <a:pt x="0" y="897221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2.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버블형 SNS 시스템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72827" y="5086350"/>
            <a:ext cx="6190676" cy="399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태그 기반의 빅데이터를 활용하여, 전체 게시물에서 태그가 등장한 빈도에 따라 원의 크기가 정해지고, 태그의 조회수에 따라 원의 채도가 정해지는 시스템으로 직관성을 지녔으며, 터치하면 해당 태그를 가진 게시물 목록으로 이동할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다른 사람은 해당 걱정을 어떻게 이겨냈는지 볼 수 있고, 환자간 긍정적인 영향을 끼칠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버블을 손가락으로 움직여 화면 밖으로 날려버리는 등의 행위로 스트레스 해소 또한 가능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026253" y="387778"/>
            <a:ext cx="3709463" cy="9511443"/>
          </a:xfrm>
          <a:custGeom>
            <a:avLst/>
            <a:gdLst/>
            <a:ahLst/>
            <a:cxnLst/>
            <a:rect r="r" b="b" t="t" l="l"/>
            <a:pathLst>
              <a:path h="9511443" w="3709463">
                <a:moveTo>
                  <a:pt x="0" y="0"/>
                </a:moveTo>
                <a:lnTo>
                  <a:pt x="3709463" y="0"/>
                </a:lnTo>
                <a:lnTo>
                  <a:pt x="3709463" y="9511444"/>
                </a:lnTo>
                <a:lnTo>
                  <a:pt x="0" y="95114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 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35766" y="6294048"/>
            <a:ext cx="6190676" cy="2399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프리미엄 병원이 리스트 상단에 노출됨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프리미엄 병원의 경우 일반적인 리뷰와는 별개로 존재하는 매 방문마다의 한줄평 공개를 통해 환자들이 호전되어가는 생생한 후기를 추가적으로 제공 할 예정임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원터치로 방문 예약 가능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487895" y="972797"/>
            <a:ext cx="3253148" cy="8341405"/>
          </a:xfrm>
          <a:custGeom>
            <a:avLst/>
            <a:gdLst/>
            <a:ahLst/>
            <a:cxnLst/>
            <a:rect r="r" b="b" t="t" l="l"/>
            <a:pathLst>
              <a:path h="8341405" w="3253148">
                <a:moveTo>
                  <a:pt x="0" y="0"/>
                </a:moveTo>
                <a:lnTo>
                  <a:pt x="3253148" y="0"/>
                </a:lnTo>
                <a:lnTo>
                  <a:pt x="3253148" y="8341406"/>
                </a:lnTo>
                <a:lnTo>
                  <a:pt x="0" y="83414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18758" y="972797"/>
            <a:ext cx="3253148" cy="8341405"/>
          </a:xfrm>
          <a:custGeom>
            <a:avLst/>
            <a:gdLst/>
            <a:ahLst/>
            <a:cxnLst/>
            <a:rect r="r" b="b" t="t" l="l"/>
            <a:pathLst>
              <a:path h="8341405" w="3253148">
                <a:moveTo>
                  <a:pt x="0" y="0"/>
                </a:moveTo>
                <a:lnTo>
                  <a:pt x="3253148" y="0"/>
                </a:lnTo>
                <a:lnTo>
                  <a:pt x="3253148" y="8341406"/>
                </a:lnTo>
                <a:lnTo>
                  <a:pt x="0" y="83414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 시스템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5766" y="6294048"/>
            <a:ext cx="6190676" cy="2399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프리미엄 병원이 리스트 상단에 노출됨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프리미엄 병원의 경우 일반적인 리뷰와는 별개로 존재하는 매 방문마다의 한줄평 공개를 통해 환자들이 호전되어가는 생생한 후기를 추가적으로 제공 할 예정임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원터치로 방문 예약 가능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24613">
            <a:off x="-5549998" y="2053549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905701" y="4139058"/>
            <a:ext cx="5883071" cy="139054"/>
          </a:xfrm>
          <a:custGeom>
            <a:avLst/>
            <a:gdLst/>
            <a:ahLst/>
            <a:cxnLst/>
            <a:rect r="r" b="b" t="t" l="l"/>
            <a:pathLst>
              <a:path h="139054" w="5883071">
                <a:moveTo>
                  <a:pt x="0" y="0"/>
                </a:moveTo>
                <a:lnTo>
                  <a:pt x="5883072" y="0"/>
                </a:lnTo>
                <a:lnTo>
                  <a:pt x="5883072" y="139054"/>
                </a:lnTo>
                <a:lnTo>
                  <a:pt x="0" y="139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057632" y="2004684"/>
            <a:ext cx="6642998" cy="6277633"/>
          </a:xfrm>
          <a:custGeom>
            <a:avLst/>
            <a:gdLst/>
            <a:ahLst/>
            <a:cxnLst/>
            <a:rect r="r" b="b" t="t" l="l"/>
            <a:pathLst>
              <a:path h="6277633" w="6642998">
                <a:moveTo>
                  <a:pt x="0" y="0"/>
                </a:moveTo>
                <a:lnTo>
                  <a:pt x="6642998" y="0"/>
                </a:lnTo>
                <a:lnTo>
                  <a:pt x="6642998" y="6277632"/>
                </a:lnTo>
                <a:lnTo>
                  <a:pt x="0" y="62776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670438" y="2763648"/>
            <a:ext cx="6277399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유사 서비스 분석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05701" y="4465437"/>
            <a:ext cx="5806871" cy="305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심리 상담을 비대면으로 할 수 있는 수준에 그쳐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정신과 방문을 통한 약물 치료는 병행되지 않음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비단 심리상담 뿐만 아니라 정신과 방문에 대한 인식 개선도 필요한 실정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28094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203133" y="2842260"/>
            <a:ext cx="974407" cy="208597"/>
            <a:chOff x="0" y="0"/>
            <a:chExt cx="1299210" cy="2781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8260" y="49530"/>
              <a:ext cx="1200150" cy="212090"/>
            </a:xfrm>
            <a:custGeom>
              <a:avLst/>
              <a:gdLst/>
              <a:ahLst/>
              <a:cxnLst/>
              <a:rect r="r" b="b" t="t" l="l"/>
              <a:pathLst>
                <a:path h="212090" w="1200150">
                  <a:moveTo>
                    <a:pt x="80010" y="10160"/>
                  </a:moveTo>
                  <a:cubicBezTo>
                    <a:pt x="1151890" y="11430"/>
                    <a:pt x="1169670" y="21590"/>
                    <a:pt x="1184910" y="39370"/>
                  </a:cubicBezTo>
                  <a:cubicBezTo>
                    <a:pt x="1196340" y="54610"/>
                    <a:pt x="1200150" y="76200"/>
                    <a:pt x="1198880" y="93980"/>
                  </a:cubicBezTo>
                  <a:cubicBezTo>
                    <a:pt x="1198880" y="111760"/>
                    <a:pt x="1192530" y="132080"/>
                    <a:pt x="1178560" y="146050"/>
                  </a:cubicBezTo>
                  <a:cubicBezTo>
                    <a:pt x="1162050" y="162560"/>
                    <a:pt x="1126490" y="179070"/>
                    <a:pt x="1102360" y="176530"/>
                  </a:cubicBezTo>
                  <a:cubicBezTo>
                    <a:pt x="1078230" y="173990"/>
                    <a:pt x="1046480" y="149860"/>
                    <a:pt x="1033780" y="130810"/>
                  </a:cubicBezTo>
                  <a:cubicBezTo>
                    <a:pt x="1023620" y="114300"/>
                    <a:pt x="1022350" y="92710"/>
                    <a:pt x="1024890" y="74930"/>
                  </a:cubicBezTo>
                  <a:cubicBezTo>
                    <a:pt x="1027430" y="57150"/>
                    <a:pt x="1036320" y="36830"/>
                    <a:pt x="1051560" y="25400"/>
                  </a:cubicBezTo>
                  <a:cubicBezTo>
                    <a:pt x="1069340" y="11430"/>
                    <a:pt x="1107440" y="0"/>
                    <a:pt x="1130300" y="3810"/>
                  </a:cubicBezTo>
                  <a:cubicBezTo>
                    <a:pt x="1149350" y="6350"/>
                    <a:pt x="1167130" y="19050"/>
                    <a:pt x="1178560" y="31750"/>
                  </a:cubicBezTo>
                  <a:cubicBezTo>
                    <a:pt x="1189990" y="45720"/>
                    <a:pt x="1198880" y="66040"/>
                    <a:pt x="1198880" y="83820"/>
                  </a:cubicBezTo>
                  <a:cubicBezTo>
                    <a:pt x="1200150" y="101600"/>
                    <a:pt x="1196340" y="123190"/>
                    <a:pt x="1184910" y="138430"/>
                  </a:cubicBezTo>
                  <a:cubicBezTo>
                    <a:pt x="1169670" y="156210"/>
                    <a:pt x="1151890" y="167640"/>
                    <a:pt x="1111250" y="176530"/>
                  </a:cubicBezTo>
                  <a:cubicBezTo>
                    <a:pt x="967740" y="212090"/>
                    <a:pt x="180340" y="203200"/>
                    <a:pt x="60960" y="165100"/>
                  </a:cubicBezTo>
                  <a:cubicBezTo>
                    <a:pt x="33020" y="156210"/>
                    <a:pt x="25400" y="148590"/>
                    <a:pt x="15240" y="133350"/>
                  </a:cubicBezTo>
                  <a:cubicBezTo>
                    <a:pt x="5080" y="119380"/>
                    <a:pt x="0" y="96520"/>
                    <a:pt x="2540" y="80010"/>
                  </a:cubicBezTo>
                  <a:cubicBezTo>
                    <a:pt x="3810" y="62230"/>
                    <a:pt x="15240" y="41910"/>
                    <a:pt x="27940" y="30480"/>
                  </a:cubicBezTo>
                  <a:cubicBezTo>
                    <a:pt x="40640" y="19050"/>
                    <a:pt x="80010" y="10160"/>
                    <a:pt x="80010" y="1016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2957512" y="2256472"/>
            <a:ext cx="1301115" cy="208597"/>
            <a:chOff x="0" y="0"/>
            <a:chExt cx="1734820" cy="27813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9530" y="50800"/>
              <a:ext cx="1634490" cy="219710"/>
            </a:xfrm>
            <a:custGeom>
              <a:avLst/>
              <a:gdLst/>
              <a:ahLst/>
              <a:cxnLst/>
              <a:rect r="r" b="b" t="t" l="l"/>
              <a:pathLst>
                <a:path h="219710" w="1634490">
                  <a:moveTo>
                    <a:pt x="77470" y="11430"/>
                  </a:moveTo>
                  <a:cubicBezTo>
                    <a:pt x="1577340" y="5080"/>
                    <a:pt x="1584960" y="6350"/>
                    <a:pt x="1598930" y="19050"/>
                  </a:cubicBezTo>
                  <a:cubicBezTo>
                    <a:pt x="1616710" y="34290"/>
                    <a:pt x="1633220" y="69850"/>
                    <a:pt x="1634490" y="92710"/>
                  </a:cubicBezTo>
                  <a:cubicBezTo>
                    <a:pt x="1634490" y="111760"/>
                    <a:pt x="1626870" y="132080"/>
                    <a:pt x="1612900" y="146050"/>
                  </a:cubicBezTo>
                  <a:cubicBezTo>
                    <a:pt x="1597660" y="161290"/>
                    <a:pt x="1559560" y="176530"/>
                    <a:pt x="1536700" y="176530"/>
                  </a:cubicBezTo>
                  <a:cubicBezTo>
                    <a:pt x="1517650" y="175260"/>
                    <a:pt x="1498600" y="166370"/>
                    <a:pt x="1485900" y="152400"/>
                  </a:cubicBezTo>
                  <a:cubicBezTo>
                    <a:pt x="1470660" y="135890"/>
                    <a:pt x="1457960" y="96520"/>
                    <a:pt x="1459230" y="73660"/>
                  </a:cubicBezTo>
                  <a:cubicBezTo>
                    <a:pt x="1460500" y="55880"/>
                    <a:pt x="1470660" y="36830"/>
                    <a:pt x="1485900" y="24130"/>
                  </a:cubicBezTo>
                  <a:cubicBezTo>
                    <a:pt x="1503680" y="10160"/>
                    <a:pt x="1543050" y="0"/>
                    <a:pt x="1564640" y="2540"/>
                  </a:cubicBezTo>
                  <a:cubicBezTo>
                    <a:pt x="1583690" y="5080"/>
                    <a:pt x="1601470" y="17780"/>
                    <a:pt x="1612900" y="31750"/>
                  </a:cubicBezTo>
                  <a:cubicBezTo>
                    <a:pt x="1624330" y="44450"/>
                    <a:pt x="1633220" y="66040"/>
                    <a:pt x="1634490" y="83820"/>
                  </a:cubicBezTo>
                  <a:cubicBezTo>
                    <a:pt x="1634490" y="101600"/>
                    <a:pt x="1630680" y="123190"/>
                    <a:pt x="1619250" y="138430"/>
                  </a:cubicBezTo>
                  <a:cubicBezTo>
                    <a:pt x="1605280" y="156210"/>
                    <a:pt x="1587500" y="166370"/>
                    <a:pt x="1545590" y="176530"/>
                  </a:cubicBezTo>
                  <a:cubicBezTo>
                    <a:pt x="1369060" y="219710"/>
                    <a:pt x="245110" y="207010"/>
                    <a:pt x="77470" y="165100"/>
                  </a:cubicBezTo>
                  <a:cubicBezTo>
                    <a:pt x="40640" y="156210"/>
                    <a:pt x="26670" y="148590"/>
                    <a:pt x="15240" y="132080"/>
                  </a:cubicBezTo>
                  <a:cubicBezTo>
                    <a:pt x="3810" y="118110"/>
                    <a:pt x="0" y="96520"/>
                    <a:pt x="1270" y="78740"/>
                  </a:cubicBezTo>
                  <a:cubicBezTo>
                    <a:pt x="3810" y="62230"/>
                    <a:pt x="13970" y="41910"/>
                    <a:pt x="26670" y="30480"/>
                  </a:cubicBezTo>
                  <a:cubicBezTo>
                    <a:pt x="39370" y="20320"/>
                    <a:pt x="77470" y="11430"/>
                    <a:pt x="77470" y="1143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3035617" y="2032635"/>
            <a:ext cx="543878" cy="200978"/>
            <a:chOff x="0" y="0"/>
            <a:chExt cx="725170" cy="2679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9530" y="50800"/>
              <a:ext cx="627380" cy="182880"/>
            </a:xfrm>
            <a:custGeom>
              <a:avLst/>
              <a:gdLst/>
              <a:ahLst/>
              <a:cxnLst/>
              <a:rect r="r" b="b" t="t" l="l"/>
              <a:pathLst>
                <a:path h="182880" w="627380">
                  <a:moveTo>
                    <a:pt x="80010" y="3810"/>
                  </a:moveTo>
                  <a:cubicBezTo>
                    <a:pt x="593090" y="12700"/>
                    <a:pt x="601980" y="22860"/>
                    <a:pt x="610870" y="36830"/>
                  </a:cubicBezTo>
                  <a:cubicBezTo>
                    <a:pt x="621030" y="49530"/>
                    <a:pt x="627380" y="69850"/>
                    <a:pt x="624840" y="87630"/>
                  </a:cubicBezTo>
                  <a:cubicBezTo>
                    <a:pt x="622300" y="107950"/>
                    <a:pt x="603250" y="140970"/>
                    <a:pt x="585470" y="153670"/>
                  </a:cubicBezTo>
                  <a:cubicBezTo>
                    <a:pt x="571500" y="163830"/>
                    <a:pt x="549910" y="166370"/>
                    <a:pt x="533400" y="165100"/>
                  </a:cubicBezTo>
                  <a:cubicBezTo>
                    <a:pt x="516890" y="163830"/>
                    <a:pt x="497840" y="156210"/>
                    <a:pt x="485140" y="142240"/>
                  </a:cubicBezTo>
                  <a:cubicBezTo>
                    <a:pt x="471170" y="127000"/>
                    <a:pt x="459740" y="90170"/>
                    <a:pt x="461010" y="69850"/>
                  </a:cubicBezTo>
                  <a:cubicBezTo>
                    <a:pt x="462280" y="52070"/>
                    <a:pt x="473710" y="34290"/>
                    <a:pt x="485140" y="22860"/>
                  </a:cubicBezTo>
                  <a:cubicBezTo>
                    <a:pt x="497840" y="11430"/>
                    <a:pt x="515620" y="1270"/>
                    <a:pt x="533400" y="0"/>
                  </a:cubicBezTo>
                  <a:cubicBezTo>
                    <a:pt x="554990" y="0"/>
                    <a:pt x="590550" y="11430"/>
                    <a:pt x="605790" y="29210"/>
                  </a:cubicBezTo>
                  <a:cubicBezTo>
                    <a:pt x="621030" y="46990"/>
                    <a:pt x="626110" y="83820"/>
                    <a:pt x="622300" y="105410"/>
                  </a:cubicBezTo>
                  <a:cubicBezTo>
                    <a:pt x="618490" y="121920"/>
                    <a:pt x="605790" y="138430"/>
                    <a:pt x="593090" y="148590"/>
                  </a:cubicBezTo>
                  <a:cubicBezTo>
                    <a:pt x="579120" y="158750"/>
                    <a:pt x="568960" y="161290"/>
                    <a:pt x="542290" y="165100"/>
                  </a:cubicBezTo>
                  <a:cubicBezTo>
                    <a:pt x="464820" y="177800"/>
                    <a:pt x="134620" y="182880"/>
                    <a:pt x="60960" y="158750"/>
                  </a:cubicBezTo>
                  <a:cubicBezTo>
                    <a:pt x="35560" y="151130"/>
                    <a:pt x="25400" y="140970"/>
                    <a:pt x="15240" y="127000"/>
                  </a:cubicBezTo>
                  <a:cubicBezTo>
                    <a:pt x="5080" y="113030"/>
                    <a:pt x="0" y="90170"/>
                    <a:pt x="1270" y="73660"/>
                  </a:cubicBezTo>
                  <a:cubicBezTo>
                    <a:pt x="3810" y="55880"/>
                    <a:pt x="15240" y="35560"/>
                    <a:pt x="27940" y="24130"/>
                  </a:cubicBezTo>
                  <a:cubicBezTo>
                    <a:pt x="40640" y="12700"/>
                    <a:pt x="80010" y="3810"/>
                    <a:pt x="80010" y="381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21118" y="353149"/>
            <a:ext cx="3736473" cy="9580701"/>
          </a:xfrm>
          <a:custGeom>
            <a:avLst/>
            <a:gdLst/>
            <a:ahLst/>
            <a:cxnLst/>
            <a:rect r="r" b="b" t="t" l="l"/>
            <a:pathLst>
              <a:path h="9580701" w="3736473">
                <a:moveTo>
                  <a:pt x="0" y="0"/>
                </a:moveTo>
                <a:lnTo>
                  <a:pt x="3736473" y="0"/>
                </a:lnTo>
                <a:lnTo>
                  <a:pt x="3736473" y="9580702"/>
                </a:lnTo>
                <a:lnTo>
                  <a:pt x="0" y="95807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321118" y="353149"/>
            <a:ext cx="3736473" cy="9580701"/>
          </a:xfrm>
          <a:custGeom>
            <a:avLst/>
            <a:gdLst/>
            <a:ahLst/>
            <a:cxnLst/>
            <a:rect r="r" b="b" t="t" l="l"/>
            <a:pathLst>
              <a:path h="9580701" w="3736473">
                <a:moveTo>
                  <a:pt x="0" y="0"/>
                </a:moveTo>
                <a:lnTo>
                  <a:pt x="3736473" y="0"/>
                </a:lnTo>
                <a:lnTo>
                  <a:pt x="3736473" y="9580702"/>
                </a:lnTo>
                <a:lnTo>
                  <a:pt x="0" y="958070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321118" y="353149"/>
            <a:ext cx="3736473" cy="9580701"/>
          </a:xfrm>
          <a:custGeom>
            <a:avLst/>
            <a:gdLst/>
            <a:ahLst/>
            <a:cxnLst/>
            <a:rect r="r" b="b" t="t" l="l"/>
            <a:pathLst>
              <a:path h="9580701" w="3736473">
                <a:moveTo>
                  <a:pt x="0" y="0"/>
                </a:moveTo>
                <a:lnTo>
                  <a:pt x="3736473" y="0"/>
                </a:lnTo>
                <a:lnTo>
                  <a:pt x="3736473" y="9580702"/>
                </a:lnTo>
                <a:lnTo>
                  <a:pt x="0" y="958070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21118" y="353149"/>
            <a:ext cx="3736473" cy="9580701"/>
          </a:xfrm>
          <a:custGeom>
            <a:avLst/>
            <a:gdLst/>
            <a:ahLst/>
            <a:cxnLst/>
            <a:rect r="r" b="b" t="t" l="l"/>
            <a:pathLst>
              <a:path h="9580701" w="3736473">
                <a:moveTo>
                  <a:pt x="0" y="0"/>
                </a:moveTo>
                <a:lnTo>
                  <a:pt x="3736473" y="0"/>
                </a:lnTo>
                <a:lnTo>
                  <a:pt x="3736473" y="9580702"/>
                </a:lnTo>
                <a:lnTo>
                  <a:pt x="0" y="958070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 시스템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35766" y="6294048"/>
            <a:ext cx="6190676" cy="2399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별도의 복잡한 절차 없이 원터치로 큐레이팅을 받을 수 있는 시스템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원터치 시스템을 통해서 정신건강의학과 및 심리상담에 대한 진입장벽을 낮춤</a:t>
            </a:r>
          </a:p>
          <a:p>
            <a:pPr algn="just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처음 시작하는 것에 대한 두려움을, 가볍게 시작하는 방법을 제시함으로써 완화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43685" y="458772"/>
            <a:ext cx="3654088" cy="9369457"/>
          </a:xfrm>
          <a:custGeom>
            <a:avLst/>
            <a:gdLst/>
            <a:ahLst/>
            <a:cxnLst/>
            <a:rect r="r" b="b" t="t" l="l"/>
            <a:pathLst>
              <a:path h="9369457" w="3654088">
                <a:moveTo>
                  <a:pt x="0" y="0"/>
                </a:moveTo>
                <a:lnTo>
                  <a:pt x="3654088" y="0"/>
                </a:lnTo>
                <a:lnTo>
                  <a:pt x="3654088" y="9369456"/>
                </a:lnTo>
                <a:lnTo>
                  <a:pt x="0" y="936945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6213667"/>
            <a:ext cx="6190676" cy="279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환자가 의료인을 찾는 시스템이 아닌, 의료인 및 상담심리사가 환자를 찾아가는 시스템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AI를 기반으로 환자가 작성한 포스트 및 채팅의 키워드를 분석, 원본과 함께 의료인용 네트워크에 게시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댓글 게시 순서에 상관없이, 프리미엄 병원이 최상단에 노출됨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43685" y="458772"/>
            <a:ext cx="3654088" cy="9369457"/>
          </a:xfrm>
          <a:custGeom>
            <a:avLst/>
            <a:gdLst/>
            <a:ahLst/>
            <a:cxnLst/>
            <a:rect r="r" b="b" t="t" l="l"/>
            <a:pathLst>
              <a:path h="9369457" w="3654088">
                <a:moveTo>
                  <a:pt x="0" y="0"/>
                </a:moveTo>
                <a:lnTo>
                  <a:pt x="3654088" y="0"/>
                </a:lnTo>
                <a:lnTo>
                  <a:pt x="3654088" y="9369456"/>
                </a:lnTo>
                <a:lnTo>
                  <a:pt x="0" y="936945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6213667"/>
            <a:ext cx="6190676" cy="199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환자는 ‘상담 요청‘ 버튼을 활용하여 의료인 및 상담심리사와의 DM을 통한 소통이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상담심리사와의 DM은 프리미엄 계정에서만 가능함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본 어플리케이션의 핵심 기능 중 하나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02582" y="666179"/>
            <a:ext cx="3492310" cy="8954641"/>
          </a:xfrm>
          <a:custGeom>
            <a:avLst/>
            <a:gdLst/>
            <a:ahLst/>
            <a:cxnLst/>
            <a:rect r="r" b="b" t="t" l="l"/>
            <a:pathLst>
              <a:path h="8954641" w="3492310">
                <a:moveTo>
                  <a:pt x="0" y="0"/>
                </a:moveTo>
                <a:lnTo>
                  <a:pt x="3492310" y="0"/>
                </a:lnTo>
                <a:lnTo>
                  <a:pt x="3492310" y="8954642"/>
                </a:lnTo>
                <a:lnTo>
                  <a:pt x="0" y="895464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6213667"/>
            <a:ext cx="6190676" cy="399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정신과 진료의 경우, 비대면 진료는 법률 위반의 가능성이 있기 때문에, 간단한 수준의 예약 상담만 가능하도록 기능을 제한적으로 제공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민간 상담심리사와의 무제한 비대면 상담은 Careplus에 가입한, 프리미엄 계정에 한해서 제공</a:t>
            </a:r>
          </a:p>
          <a:p>
            <a:pPr algn="just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민간 상담심리사와의 무제한 비대면 상담시 상담심리사 측에 자신의 3D 캐릭터가 뜨는 방식으로, 프라이버시를 지키면서도 비언어적 소통이 최대한 가능하도록 할 예정임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98687" y="1965021"/>
            <a:ext cx="2479214" cy="6356958"/>
          </a:xfrm>
          <a:custGeom>
            <a:avLst/>
            <a:gdLst/>
            <a:ahLst/>
            <a:cxnLst/>
            <a:rect r="r" b="b" t="t" l="l"/>
            <a:pathLst>
              <a:path h="6356958" w="2479214">
                <a:moveTo>
                  <a:pt x="0" y="0"/>
                </a:moveTo>
                <a:lnTo>
                  <a:pt x="2479214" y="0"/>
                </a:lnTo>
                <a:lnTo>
                  <a:pt x="247921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689178" y="1965021"/>
            <a:ext cx="2479214" cy="6356958"/>
          </a:xfrm>
          <a:custGeom>
            <a:avLst/>
            <a:gdLst/>
            <a:ahLst/>
            <a:cxnLst/>
            <a:rect r="r" b="b" t="t" l="l"/>
            <a:pathLst>
              <a:path h="6356958" w="2479214">
                <a:moveTo>
                  <a:pt x="0" y="0"/>
                </a:moveTo>
                <a:lnTo>
                  <a:pt x="2479214" y="0"/>
                </a:lnTo>
                <a:lnTo>
                  <a:pt x="247921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682742" y="1965021"/>
            <a:ext cx="2479214" cy="6356958"/>
          </a:xfrm>
          <a:custGeom>
            <a:avLst/>
            <a:gdLst/>
            <a:ahLst/>
            <a:cxnLst/>
            <a:rect r="r" b="b" t="t" l="l"/>
            <a:pathLst>
              <a:path h="6356958" w="2479214">
                <a:moveTo>
                  <a:pt x="0" y="0"/>
                </a:moveTo>
                <a:lnTo>
                  <a:pt x="2479213" y="0"/>
                </a:lnTo>
                <a:lnTo>
                  <a:pt x="247921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72827" y="6213667"/>
            <a:ext cx="6190676" cy="199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당근마켓의 직거래 예약 시스템 UX를 벤치마킹한, 직관적이면서도 세부적인 사항을 정할 수 있는 예약 시스템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예약 메뉴는 의료인 및 상담심리사 측에서만 접근 가능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5341" y="994058"/>
            <a:ext cx="3236565" cy="8298884"/>
          </a:xfrm>
          <a:custGeom>
            <a:avLst/>
            <a:gdLst/>
            <a:ahLst/>
            <a:cxnLst/>
            <a:rect r="r" b="b" t="t" l="l"/>
            <a:pathLst>
              <a:path h="8298884" w="3236565">
                <a:moveTo>
                  <a:pt x="0" y="0"/>
                </a:moveTo>
                <a:lnTo>
                  <a:pt x="3236565" y="0"/>
                </a:lnTo>
                <a:lnTo>
                  <a:pt x="3236565" y="8298884"/>
                </a:lnTo>
                <a:lnTo>
                  <a:pt x="0" y="82988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827" y="6213667"/>
            <a:ext cx="6190676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 측에서 승낙을 해야 최종적으로 약속이 확정되는 시스템</a:t>
            </a:r>
          </a:p>
        </p:txBody>
      </p:sp>
      <p:sp>
        <p:nvSpPr>
          <p:cNvPr name="AutoShape 11" id="11"/>
          <p:cNvSpPr/>
          <p:nvPr/>
        </p:nvSpPr>
        <p:spPr>
          <a:xfrm flipV="true">
            <a:off x="14677310" y="2405508"/>
            <a:ext cx="599605" cy="28272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5341" y="994058"/>
            <a:ext cx="3236565" cy="8298884"/>
          </a:xfrm>
          <a:custGeom>
            <a:avLst/>
            <a:gdLst/>
            <a:ahLst/>
            <a:cxnLst/>
            <a:rect r="r" b="b" t="t" l="l"/>
            <a:pathLst>
              <a:path h="8298884" w="3236565">
                <a:moveTo>
                  <a:pt x="0" y="0"/>
                </a:moveTo>
                <a:lnTo>
                  <a:pt x="3236565" y="0"/>
                </a:lnTo>
                <a:lnTo>
                  <a:pt x="3236565" y="8298884"/>
                </a:lnTo>
                <a:lnTo>
                  <a:pt x="0" y="82988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35341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5284" y="970963"/>
            <a:ext cx="3250075" cy="8333526"/>
          </a:xfrm>
          <a:custGeom>
            <a:avLst/>
            <a:gdLst/>
            <a:ahLst/>
            <a:cxnLst/>
            <a:rect r="r" b="b" t="t" l="l"/>
            <a:pathLst>
              <a:path h="8333526" w="3250075">
                <a:moveTo>
                  <a:pt x="0" y="0"/>
                </a:moveTo>
                <a:lnTo>
                  <a:pt x="3250075" y="0"/>
                </a:lnTo>
                <a:lnTo>
                  <a:pt x="3250075" y="8333527"/>
                </a:lnTo>
                <a:lnTo>
                  <a:pt x="0" y="833352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235341" y="982510"/>
            <a:ext cx="3250075" cy="8333526"/>
          </a:xfrm>
          <a:custGeom>
            <a:avLst/>
            <a:gdLst/>
            <a:ahLst/>
            <a:cxnLst/>
            <a:rect r="r" b="b" t="t" l="l"/>
            <a:pathLst>
              <a:path h="8333526" w="3250075">
                <a:moveTo>
                  <a:pt x="0" y="0"/>
                </a:moveTo>
                <a:lnTo>
                  <a:pt x="3250075" y="0"/>
                </a:lnTo>
                <a:lnTo>
                  <a:pt x="3250075" y="8333527"/>
                </a:lnTo>
                <a:lnTo>
                  <a:pt x="0" y="833352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72827" y="6213667"/>
            <a:ext cx="6190676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 측에서 승낙을 해야 최종적으로 약속이 확정되는 시스템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5341" y="994058"/>
            <a:ext cx="3236565" cy="8298884"/>
          </a:xfrm>
          <a:custGeom>
            <a:avLst/>
            <a:gdLst/>
            <a:ahLst/>
            <a:cxnLst/>
            <a:rect r="r" b="b" t="t" l="l"/>
            <a:pathLst>
              <a:path h="8298884" w="3236565">
                <a:moveTo>
                  <a:pt x="0" y="0"/>
                </a:moveTo>
                <a:lnTo>
                  <a:pt x="3236565" y="0"/>
                </a:lnTo>
                <a:lnTo>
                  <a:pt x="3236565" y="8298884"/>
                </a:lnTo>
                <a:lnTo>
                  <a:pt x="0" y="82988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35341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5284" y="994058"/>
            <a:ext cx="3236565" cy="8298884"/>
          </a:xfrm>
          <a:custGeom>
            <a:avLst/>
            <a:gdLst/>
            <a:ahLst/>
            <a:cxnLst/>
            <a:rect r="r" b="b" t="t" l="l"/>
            <a:pathLst>
              <a:path h="8298884" w="3236565">
                <a:moveTo>
                  <a:pt x="0" y="0"/>
                </a:moveTo>
                <a:lnTo>
                  <a:pt x="3236565" y="0"/>
                </a:lnTo>
                <a:lnTo>
                  <a:pt x="3236565" y="8298884"/>
                </a:lnTo>
                <a:lnTo>
                  <a:pt x="0" y="829888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235341" y="994058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79"/>
                </a:lnTo>
                <a:lnTo>
                  <a:pt x="0" y="832197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 flipV="true">
            <a:off x="14677310" y="2405508"/>
            <a:ext cx="599605" cy="28272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0285284" y="994058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79"/>
                </a:lnTo>
                <a:lnTo>
                  <a:pt x="0" y="832197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72827" y="6213667"/>
            <a:ext cx="6190676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 측에서 승낙을 해야 최종적으로 약속이 확정되는 시스템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63572" y="2022693"/>
            <a:ext cx="7308334" cy="6111594"/>
          </a:xfrm>
          <a:custGeom>
            <a:avLst/>
            <a:gdLst/>
            <a:ahLst/>
            <a:cxnLst/>
            <a:rect r="r" b="b" t="t" l="l"/>
            <a:pathLst>
              <a:path h="6111594" w="7308334">
                <a:moveTo>
                  <a:pt x="0" y="0"/>
                </a:moveTo>
                <a:lnTo>
                  <a:pt x="7308334" y="0"/>
                </a:lnTo>
                <a:lnTo>
                  <a:pt x="7308334" y="6111595"/>
                </a:lnTo>
                <a:lnTo>
                  <a:pt x="0" y="611159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4.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치료사용 앱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6213667"/>
            <a:ext cx="6190676" cy="319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홈에서 다가오는 예약 및 일일 AI 브리핑 확인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DM 리스트에 쉽게 접근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주위 환자들의 큐레이팅 리스트에 접근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의사 본인 및 병원 프로필 관리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정신과 전문의 및 상담심리사가 사용하는 어플리케이션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PC버전과 모바일, 태블릿 버전 모두 제공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63572" y="2022693"/>
            <a:ext cx="7308334" cy="6111594"/>
          </a:xfrm>
          <a:custGeom>
            <a:avLst/>
            <a:gdLst/>
            <a:ahLst/>
            <a:cxnLst/>
            <a:rect r="r" b="b" t="t" l="l"/>
            <a:pathLst>
              <a:path h="6111594" w="7308334">
                <a:moveTo>
                  <a:pt x="0" y="0"/>
                </a:moveTo>
                <a:lnTo>
                  <a:pt x="7308334" y="0"/>
                </a:lnTo>
                <a:lnTo>
                  <a:pt x="7308334" y="6111595"/>
                </a:lnTo>
                <a:lnTo>
                  <a:pt x="0" y="611159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4.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치료사용 앱 - 홈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6213667"/>
            <a:ext cx="6190676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다가오는 예약을 직관적으로 확인 할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오늘 하루 일정에 대한 AI 브리핑을 제공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24613">
            <a:off x="-5549998" y="2053549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905701" y="4139058"/>
            <a:ext cx="5883071" cy="139054"/>
          </a:xfrm>
          <a:custGeom>
            <a:avLst/>
            <a:gdLst/>
            <a:ahLst/>
            <a:cxnLst/>
            <a:rect r="r" b="b" t="t" l="l"/>
            <a:pathLst>
              <a:path h="139054" w="5883071">
                <a:moveTo>
                  <a:pt x="0" y="0"/>
                </a:moveTo>
                <a:lnTo>
                  <a:pt x="5883072" y="0"/>
                </a:lnTo>
                <a:lnTo>
                  <a:pt x="5883072" y="139054"/>
                </a:lnTo>
                <a:lnTo>
                  <a:pt x="0" y="139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057632" y="2004684"/>
            <a:ext cx="6642998" cy="6277633"/>
          </a:xfrm>
          <a:custGeom>
            <a:avLst/>
            <a:gdLst/>
            <a:ahLst/>
            <a:cxnLst/>
            <a:rect r="r" b="b" t="t" l="l"/>
            <a:pathLst>
              <a:path h="6277633" w="6642998">
                <a:moveTo>
                  <a:pt x="0" y="0"/>
                </a:moveTo>
                <a:lnTo>
                  <a:pt x="6642998" y="0"/>
                </a:lnTo>
                <a:lnTo>
                  <a:pt x="6642998" y="6277632"/>
                </a:lnTo>
                <a:lnTo>
                  <a:pt x="0" y="62776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670438" y="2763648"/>
            <a:ext cx="6277399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유사 서비스 분석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05701" y="4465437"/>
            <a:ext cx="5806871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비언어적 소통의 한계가 존재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응급 상황 대처의 어려움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28094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203133" y="2842260"/>
            <a:ext cx="974407" cy="208597"/>
            <a:chOff x="0" y="0"/>
            <a:chExt cx="1299210" cy="2781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8260" y="49530"/>
              <a:ext cx="1200150" cy="212090"/>
            </a:xfrm>
            <a:custGeom>
              <a:avLst/>
              <a:gdLst/>
              <a:ahLst/>
              <a:cxnLst/>
              <a:rect r="r" b="b" t="t" l="l"/>
              <a:pathLst>
                <a:path h="212090" w="1200150">
                  <a:moveTo>
                    <a:pt x="80010" y="10160"/>
                  </a:moveTo>
                  <a:cubicBezTo>
                    <a:pt x="1151890" y="11430"/>
                    <a:pt x="1169670" y="21590"/>
                    <a:pt x="1184910" y="39370"/>
                  </a:cubicBezTo>
                  <a:cubicBezTo>
                    <a:pt x="1196340" y="54610"/>
                    <a:pt x="1200150" y="76200"/>
                    <a:pt x="1198880" y="93980"/>
                  </a:cubicBezTo>
                  <a:cubicBezTo>
                    <a:pt x="1198880" y="111760"/>
                    <a:pt x="1192530" y="132080"/>
                    <a:pt x="1178560" y="146050"/>
                  </a:cubicBezTo>
                  <a:cubicBezTo>
                    <a:pt x="1162050" y="162560"/>
                    <a:pt x="1126490" y="179070"/>
                    <a:pt x="1102360" y="176530"/>
                  </a:cubicBezTo>
                  <a:cubicBezTo>
                    <a:pt x="1078230" y="173990"/>
                    <a:pt x="1046480" y="149860"/>
                    <a:pt x="1033780" y="130810"/>
                  </a:cubicBezTo>
                  <a:cubicBezTo>
                    <a:pt x="1023620" y="114300"/>
                    <a:pt x="1022350" y="92710"/>
                    <a:pt x="1024890" y="74930"/>
                  </a:cubicBezTo>
                  <a:cubicBezTo>
                    <a:pt x="1027430" y="57150"/>
                    <a:pt x="1036320" y="36830"/>
                    <a:pt x="1051560" y="25400"/>
                  </a:cubicBezTo>
                  <a:cubicBezTo>
                    <a:pt x="1069340" y="11430"/>
                    <a:pt x="1107440" y="0"/>
                    <a:pt x="1130300" y="3810"/>
                  </a:cubicBezTo>
                  <a:cubicBezTo>
                    <a:pt x="1149350" y="6350"/>
                    <a:pt x="1167130" y="19050"/>
                    <a:pt x="1178560" y="31750"/>
                  </a:cubicBezTo>
                  <a:cubicBezTo>
                    <a:pt x="1189990" y="45720"/>
                    <a:pt x="1198880" y="66040"/>
                    <a:pt x="1198880" y="83820"/>
                  </a:cubicBezTo>
                  <a:cubicBezTo>
                    <a:pt x="1200150" y="101600"/>
                    <a:pt x="1196340" y="123190"/>
                    <a:pt x="1184910" y="138430"/>
                  </a:cubicBezTo>
                  <a:cubicBezTo>
                    <a:pt x="1169670" y="156210"/>
                    <a:pt x="1151890" y="167640"/>
                    <a:pt x="1111250" y="176530"/>
                  </a:cubicBezTo>
                  <a:cubicBezTo>
                    <a:pt x="967740" y="212090"/>
                    <a:pt x="180340" y="203200"/>
                    <a:pt x="60960" y="165100"/>
                  </a:cubicBezTo>
                  <a:cubicBezTo>
                    <a:pt x="33020" y="156210"/>
                    <a:pt x="25400" y="148590"/>
                    <a:pt x="15240" y="133350"/>
                  </a:cubicBezTo>
                  <a:cubicBezTo>
                    <a:pt x="5080" y="119380"/>
                    <a:pt x="0" y="96520"/>
                    <a:pt x="2540" y="80010"/>
                  </a:cubicBezTo>
                  <a:cubicBezTo>
                    <a:pt x="3810" y="62230"/>
                    <a:pt x="15240" y="41910"/>
                    <a:pt x="27940" y="30480"/>
                  </a:cubicBezTo>
                  <a:cubicBezTo>
                    <a:pt x="40640" y="19050"/>
                    <a:pt x="80010" y="10160"/>
                    <a:pt x="80010" y="1016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2957512" y="2256472"/>
            <a:ext cx="1301115" cy="208597"/>
            <a:chOff x="0" y="0"/>
            <a:chExt cx="1734820" cy="27813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9530" y="50800"/>
              <a:ext cx="1634490" cy="219710"/>
            </a:xfrm>
            <a:custGeom>
              <a:avLst/>
              <a:gdLst/>
              <a:ahLst/>
              <a:cxnLst/>
              <a:rect r="r" b="b" t="t" l="l"/>
              <a:pathLst>
                <a:path h="219710" w="1634490">
                  <a:moveTo>
                    <a:pt x="77470" y="11430"/>
                  </a:moveTo>
                  <a:cubicBezTo>
                    <a:pt x="1577340" y="5080"/>
                    <a:pt x="1584960" y="6350"/>
                    <a:pt x="1598930" y="19050"/>
                  </a:cubicBezTo>
                  <a:cubicBezTo>
                    <a:pt x="1616710" y="34290"/>
                    <a:pt x="1633220" y="69850"/>
                    <a:pt x="1634490" y="92710"/>
                  </a:cubicBezTo>
                  <a:cubicBezTo>
                    <a:pt x="1634490" y="111760"/>
                    <a:pt x="1626870" y="132080"/>
                    <a:pt x="1612900" y="146050"/>
                  </a:cubicBezTo>
                  <a:cubicBezTo>
                    <a:pt x="1597660" y="161290"/>
                    <a:pt x="1559560" y="176530"/>
                    <a:pt x="1536700" y="176530"/>
                  </a:cubicBezTo>
                  <a:cubicBezTo>
                    <a:pt x="1517650" y="175260"/>
                    <a:pt x="1498600" y="166370"/>
                    <a:pt x="1485900" y="152400"/>
                  </a:cubicBezTo>
                  <a:cubicBezTo>
                    <a:pt x="1470660" y="135890"/>
                    <a:pt x="1457960" y="96520"/>
                    <a:pt x="1459230" y="73660"/>
                  </a:cubicBezTo>
                  <a:cubicBezTo>
                    <a:pt x="1460500" y="55880"/>
                    <a:pt x="1470660" y="36830"/>
                    <a:pt x="1485900" y="24130"/>
                  </a:cubicBezTo>
                  <a:cubicBezTo>
                    <a:pt x="1503680" y="10160"/>
                    <a:pt x="1543050" y="0"/>
                    <a:pt x="1564640" y="2540"/>
                  </a:cubicBezTo>
                  <a:cubicBezTo>
                    <a:pt x="1583690" y="5080"/>
                    <a:pt x="1601470" y="17780"/>
                    <a:pt x="1612900" y="31750"/>
                  </a:cubicBezTo>
                  <a:cubicBezTo>
                    <a:pt x="1624330" y="44450"/>
                    <a:pt x="1633220" y="66040"/>
                    <a:pt x="1634490" y="83820"/>
                  </a:cubicBezTo>
                  <a:cubicBezTo>
                    <a:pt x="1634490" y="101600"/>
                    <a:pt x="1630680" y="123190"/>
                    <a:pt x="1619250" y="138430"/>
                  </a:cubicBezTo>
                  <a:cubicBezTo>
                    <a:pt x="1605280" y="156210"/>
                    <a:pt x="1587500" y="166370"/>
                    <a:pt x="1545590" y="176530"/>
                  </a:cubicBezTo>
                  <a:cubicBezTo>
                    <a:pt x="1369060" y="219710"/>
                    <a:pt x="245110" y="207010"/>
                    <a:pt x="77470" y="165100"/>
                  </a:cubicBezTo>
                  <a:cubicBezTo>
                    <a:pt x="40640" y="156210"/>
                    <a:pt x="26670" y="148590"/>
                    <a:pt x="15240" y="132080"/>
                  </a:cubicBezTo>
                  <a:cubicBezTo>
                    <a:pt x="3810" y="118110"/>
                    <a:pt x="0" y="96520"/>
                    <a:pt x="1270" y="78740"/>
                  </a:cubicBezTo>
                  <a:cubicBezTo>
                    <a:pt x="3810" y="62230"/>
                    <a:pt x="13970" y="41910"/>
                    <a:pt x="26670" y="30480"/>
                  </a:cubicBezTo>
                  <a:cubicBezTo>
                    <a:pt x="39370" y="20320"/>
                    <a:pt x="77470" y="11430"/>
                    <a:pt x="77470" y="1143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3035617" y="2032635"/>
            <a:ext cx="543878" cy="200978"/>
            <a:chOff x="0" y="0"/>
            <a:chExt cx="725170" cy="2679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9530" y="50800"/>
              <a:ext cx="627380" cy="182880"/>
            </a:xfrm>
            <a:custGeom>
              <a:avLst/>
              <a:gdLst/>
              <a:ahLst/>
              <a:cxnLst/>
              <a:rect r="r" b="b" t="t" l="l"/>
              <a:pathLst>
                <a:path h="182880" w="627380">
                  <a:moveTo>
                    <a:pt x="80010" y="3810"/>
                  </a:moveTo>
                  <a:cubicBezTo>
                    <a:pt x="593090" y="12700"/>
                    <a:pt x="601980" y="22860"/>
                    <a:pt x="610870" y="36830"/>
                  </a:cubicBezTo>
                  <a:cubicBezTo>
                    <a:pt x="621030" y="49530"/>
                    <a:pt x="627380" y="69850"/>
                    <a:pt x="624840" y="87630"/>
                  </a:cubicBezTo>
                  <a:cubicBezTo>
                    <a:pt x="622300" y="107950"/>
                    <a:pt x="603250" y="140970"/>
                    <a:pt x="585470" y="153670"/>
                  </a:cubicBezTo>
                  <a:cubicBezTo>
                    <a:pt x="571500" y="163830"/>
                    <a:pt x="549910" y="166370"/>
                    <a:pt x="533400" y="165100"/>
                  </a:cubicBezTo>
                  <a:cubicBezTo>
                    <a:pt x="516890" y="163830"/>
                    <a:pt x="497840" y="156210"/>
                    <a:pt x="485140" y="142240"/>
                  </a:cubicBezTo>
                  <a:cubicBezTo>
                    <a:pt x="471170" y="127000"/>
                    <a:pt x="459740" y="90170"/>
                    <a:pt x="461010" y="69850"/>
                  </a:cubicBezTo>
                  <a:cubicBezTo>
                    <a:pt x="462280" y="52070"/>
                    <a:pt x="473710" y="34290"/>
                    <a:pt x="485140" y="22860"/>
                  </a:cubicBezTo>
                  <a:cubicBezTo>
                    <a:pt x="497840" y="11430"/>
                    <a:pt x="515620" y="1270"/>
                    <a:pt x="533400" y="0"/>
                  </a:cubicBezTo>
                  <a:cubicBezTo>
                    <a:pt x="554990" y="0"/>
                    <a:pt x="590550" y="11430"/>
                    <a:pt x="605790" y="29210"/>
                  </a:cubicBezTo>
                  <a:cubicBezTo>
                    <a:pt x="621030" y="46990"/>
                    <a:pt x="626110" y="83820"/>
                    <a:pt x="622300" y="105410"/>
                  </a:cubicBezTo>
                  <a:cubicBezTo>
                    <a:pt x="618490" y="121920"/>
                    <a:pt x="605790" y="138430"/>
                    <a:pt x="593090" y="148590"/>
                  </a:cubicBezTo>
                  <a:cubicBezTo>
                    <a:pt x="579120" y="158750"/>
                    <a:pt x="568960" y="161290"/>
                    <a:pt x="542290" y="165100"/>
                  </a:cubicBezTo>
                  <a:cubicBezTo>
                    <a:pt x="464820" y="177800"/>
                    <a:pt x="134620" y="182880"/>
                    <a:pt x="60960" y="158750"/>
                  </a:cubicBezTo>
                  <a:cubicBezTo>
                    <a:pt x="35560" y="151130"/>
                    <a:pt x="25400" y="140970"/>
                    <a:pt x="15240" y="127000"/>
                  </a:cubicBezTo>
                  <a:cubicBezTo>
                    <a:pt x="5080" y="113030"/>
                    <a:pt x="0" y="90170"/>
                    <a:pt x="1270" y="73660"/>
                  </a:cubicBezTo>
                  <a:cubicBezTo>
                    <a:pt x="3810" y="55880"/>
                    <a:pt x="15240" y="35560"/>
                    <a:pt x="27940" y="24130"/>
                  </a:cubicBezTo>
                  <a:cubicBezTo>
                    <a:pt x="40640" y="12700"/>
                    <a:pt x="80010" y="3810"/>
                    <a:pt x="80010" y="381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63572" y="2022693"/>
            <a:ext cx="7308334" cy="6111594"/>
          </a:xfrm>
          <a:custGeom>
            <a:avLst/>
            <a:gdLst/>
            <a:ahLst/>
            <a:cxnLst/>
            <a:rect r="r" b="b" t="t" l="l"/>
            <a:pathLst>
              <a:path h="6111594" w="7308334">
                <a:moveTo>
                  <a:pt x="0" y="0"/>
                </a:moveTo>
                <a:lnTo>
                  <a:pt x="7308334" y="0"/>
                </a:lnTo>
                <a:lnTo>
                  <a:pt x="7308334" y="6111595"/>
                </a:lnTo>
                <a:lnTo>
                  <a:pt x="0" y="611159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4.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치료사용 앱 - DM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6213667"/>
            <a:ext cx="6190676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DM을 환자별 메모 기능과 통합하여 직관적으로 볼 수 있음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63572" y="2022693"/>
            <a:ext cx="7308334" cy="6111594"/>
          </a:xfrm>
          <a:custGeom>
            <a:avLst/>
            <a:gdLst/>
            <a:ahLst/>
            <a:cxnLst/>
            <a:rect r="r" b="b" t="t" l="l"/>
            <a:pathLst>
              <a:path h="6111594" w="7308334">
                <a:moveTo>
                  <a:pt x="0" y="0"/>
                </a:moveTo>
                <a:lnTo>
                  <a:pt x="7308334" y="0"/>
                </a:lnTo>
                <a:lnTo>
                  <a:pt x="7308334" y="6111595"/>
                </a:lnTo>
                <a:lnTo>
                  <a:pt x="0" y="611159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8001460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4.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치료사용 앱 - 큐레이팅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6213667"/>
            <a:ext cx="6190676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큐레이팅이 필요한 환자를 한 눈에 볼 수 있음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63572" y="2022693"/>
            <a:ext cx="7308334" cy="6111594"/>
          </a:xfrm>
          <a:custGeom>
            <a:avLst/>
            <a:gdLst/>
            <a:ahLst/>
            <a:cxnLst/>
            <a:rect r="r" b="b" t="t" l="l"/>
            <a:pathLst>
              <a:path h="6111594" w="7308334">
                <a:moveTo>
                  <a:pt x="0" y="0"/>
                </a:moveTo>
                <a:lnTo>
                  <a:pt x="7308334" y="0"/>
                </a:lnTo>
                <a:lnTo>
                  <a:pt x="7308334" y="6111595"/>
                </a:lnTo>
                <a:lnTo>
                  <a:pt x="0" y="611159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8001460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4.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치료사용 앱 - 프로필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6213667"/>
            <a:ext cx="6190676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의사 본인 및 병원의 프로필을 편집 가능함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63572" y="2022693"/>
            <a:ext cx="7308334" cy="6111594"/>
          </a:xfrm>
          <a:custGeom>
            <a:avLst/>
            <a:gdLst/>
            <a:ahLst/>
            <a:cxnLst/>
            <a:rect r="r" b="b" t="t" l="l"/>
            <a:pathLst>
              <a:path h="6111594" w="7308334">
                <a:moveTo>
                  <a:pt x="0" y="0"/>
                </a:moveTo>
                <a:lnTo>
                  <a:pt x="7308334" y="0"/>
                </a:lnTo>
                <a:lnTo>
                  <a:pt x="7308334" y="6111595"/>
                </a:lnTo>
                <a:lnTo>
                  <a:pt x="0" y="611159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8001460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4.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치료사용 앱 - AI 도우미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6213667"/>
            <a:ext cx="6190676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AI가 요약, 정리해주는 각 환자의 상태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3866" y="4312582"/>
            <a:ext cx="7856167" cy="4430159"/>
          </a:xfrm>
          <a:custGeom>
            <a:avLst/>
            <a:gdLst/>
            <a:ahLst/>
            <a:cxnLst/>
            <a:rect r="r" b="b" t="t" l="l"/>
            <a:pathLst>
              <a:path h="4430159" w="7856167">
                <a:moveTo>
                  <a:pt x="0" y="0"/>
                </a:moveTo>
                <a:lnTo>
                  <a:pt x="7856167" y="0"/>
                </a:lnTo>
                <a:lnTo>
                  <a:pt x="7856167" y="4430159"/>
                </a:lnTo>
                <a:lnTo>
                  <a:pt x="0" y="44301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73866" y="2273285"/>
            <a:ext cx="7856167" cy="869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76"/>
              </a:lnSpc>
            </a:pPr>
            <a:r>
              <a:rPr lang="en-US" sz="5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중장기 로드맵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213105" y="2374914"/>
            <a:ext cx="5573661" cy="487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4"/>
              </a:lnSpc>
            </a:pPr>
            <a:r>
              <a:rPr lang="en-US" sz="2600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심리 치료 플랫폼화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73866" y="3289914"/>
            <a:ext cx="7856167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본 프로젝트가 성공적으로 투자를 받고, 회사가 성장 한 뒤의 로드맵입니다.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213105" y="3126787"/>
            <a:ext cx="5519929" cy="907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7"/>
              </a:lnSpc>
            </a:pPr>
            <a:r>
              <a:rPr lang="en-US" sz="1755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심리 치료 이론을 접목하여</a:t>
            </a:r>
          </a:p>
          <a:p>
            <a:pPr algn="l">
              <a:lnSpc>
                <a:spcPts val="2457"/>
              </a:lnSpc>
            </a:pPr>
            <a:r>
              <a:rPr lang="en-US" sz="1755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미술치료, 언어치료 등 다양한 형태의 심리 상담을 적용받을 수 있는 종합 심리 치료 플랫폼화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039581" y="2292335"/>
            <a:ext cx="959718" cy="959718"/>
          </a:xfrm>
          <a:custGeom>
            <a:avLst/>
            <a:gdLst/>
            <a:ahLst/>
            <a:cxnLst/>
            <a:rect r="r" b="b" t="t" l="l"/>
            <a:pathLst>
              <a:path h="959718" w="959718">
                <a:moveTo>
                  <a:pt x="0" y="0"/>
                </a:moveTo>
                <a:lnTo>
                  <a:pt x="959719" y="0"/>
                </a:lnTo>
                <a:lnTo>
                  <a:pt x="959719" y="959718"/>
                </a:lnTo>
                <a:lnTo>
                  <a:pt x="0" y="9597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054342" y="2516448"/>
            <a:ext cx="944958" cy="454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9"/>
              </a:lnSpc>
              <a:spcBef>
                <a:spcPct val="0"/>
              </a:spcBef>
            </a:pPr>
            <a:r>
              <a:rPr lang="en-US" b="true" sz="262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227866" y="4666051"/>
            <a:ext cx="5573661" cy="487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4"/>
              </a:lnSpc>
            </a:pPr>
            <a:r>
              <a:rPr lang="en-US" sz="2600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자체 제작 트랜스포머 모델 적용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227866" y="5417924"/>
            <a:ext cx="5519929" cy="1212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7"/>
              </a:lnSpc>
            </a:pPr>
            <a:r>
              <a:rPr lang="en-US" sz="1755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심리 상담 결과를 기반으로 훈련된 자체 제작 트랜스포머</a:t>
            </a:r>
          </a:p>
          <a:p>
            <a:pPr algn="l">
              <a:lnSpc>
                <a:spcPts val="2457"/>
              </a:lnSpc>
            </a:pPr>
            <a:r>
              <a:rPr lang="en-US" sz="1755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모델을 기반으로, 환자의 극단적 행동 가능성 예측 및 환자의</a:t>
            </a:r>
          </a:p>
          <a:p>
            <a:pPr algn="l">
              <a:lnSpc>
                <a:spcPts val="2457"/>
              </a:lnSpc>
            </a:pPr>
            <a:r>
              <a:rPr lang="en-US" sz="1755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병세 호전 정도 예측이 가능하도록 앱을 설계 할 예정.</a:t>
            </a:r>
          </a:p>
          <a:p>
            <a:pPr algn="l">
              <a:lnSpc>
                <a:spcPts val="2457"/>
              </a:lnSpc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0054342" y="4583471"/>
            <a:ext cx="959718" cy="959718"/>
          </a:xfrm>
          <a:custGeom>
            <a:avLst/>
            <a:gdLst/>
            <a:ahLst/>
            <a:cxnLst/>
            <a:rect r="r" b="b" t="t" l="l"/>
            <a:pathLst>
              <a:path h="959718" w="959718">
                <a:moveTo>
                  <a:pt x="0" y="0"/>
                </a:moveTo>
                <a:lnTo>
                  <a:pt x="959718" y="0"/>
                </a:lnTo>
                <a:lnTo>
                  <a:pt x="959718" y="959719"/>
                </a:lnTo>
                <a:lnTo>
                  <a:pt x="0" y="9597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069102" y="4807584"/>
            <a:ext cx="944958" cy="454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9"/>
              </a:lnSpc>
              <a:spcBef>
                <a:spcPct val="0"/>
              </a:spcBef>
            </a:pPr>
            <a:r>
              <a:rPr lang="en-US" b="true" sz="262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242626" y="6957188"/>
            <a:ext cx="5573661" cy="487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4"/>
              </a:lnSpc>
            </a:pPr>
            <a:r>
              <a:rPr lang="en-US" sz="2600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OpenAI 의존도 낮추기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242626" y="7709061"/>
            <a:ext cx="5519929" cy="2127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7"/>
              </a:lnSpc>
            </a:pPr>
            <a:r>
              <a:rPr lang="en-US" sz="1755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걱정거리 털어놓기 및 챗봇에 사용되는 OpenAI API 대신,</a:t>
            </a:r>
          </a:p>
          <a:p>
            <a:pPr algn="l">
              <a:lnSpc>
                <a:spcPts val="2457"/>
              </a:lnSpc>
            </a:pPr>
            <a:r>
              <a:rPr lang="en-US" sz="1755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자체 제작한 LLM*을 적용하여 더 세밀하고 정확한 대응이 가능한 AI 기반 고민 상담 솔루션 제공 예정.</a:t>
            </a:r>
          </a:p>
          <a:p>
            <a:pPr algn="l">
              <a:lnSpc>
                <a:spcPts val="2457"/>
              </a:lnSpc>
            </a:pPr>
          </a:p>
          <a:p>
            <a:pPr algn="l">
              <a:lnSpc>
                <a:spcPts val="2457"/>
              </a:lnSpc>
            </a:pPr>
          </a:p>
          <a:p>
            <a:pPr algn="l">
              <a:lnSpc>
                <a:spcPts val="2457"/>
              </a:lnSpc>
            </a:pPr>
          </a:p>
          <a:p>
            <a:pPr algn="l">
              <a:lnSpc>
                <a:spcPts val="2457"/>
              </a:lnSpc>
            </a:pPr>
            <a:r>
              <a:rPr lang="en-US" sz="1755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*LLM: 대규모 언어 모델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0069102" y="6874608"/>
            <a:ext cx="959718" cy="959718"/>
          </a:xfrm>
          <a:custGeom>
            <a:avLst/>
            <a:gdLst/>
            <a:ahLst/>
            <a:cxnLst/>
            <a:rect r="r" b="b" t="t" l="l"/>
            <a:pathLst>
              <a:path h="959718" w="959718">
                <a:moveTo>
                  <a:pt x="0" y="0"/>
                </a:moveTo>
                <a:lnTo>
                  <a:pt x="959718" y="0"/>
                </a:lnTo>
                <a:lnTo>
                  <a:pt x="959718" y="959719"/>
                </a:lnTo>
                <a:lnTo>
                  <a:pt x="0" y="9597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083862" y="7098721"/>
            <a:ext cx="944958" cy="454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9"/>
              </a:lnSpc>
              <a:spcBef>
                <a:spcPct val="0"/>
              </a:spcBef>
            </a:pPr>
            <a:r>
              <a:rPr lang="en-US" b="true" sz="262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03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32130" y="4026501"/>
            <a:ext cx="13223740" cy="4159467"/>
          </a:xfrm>
          <a:custGeom>
            <a:avLst/>
            <a:gdLst/>
            <a:ahLst/>
            <a:cxnLst/>
            <a:rect r="r" b="b" t="t" l="l"/>
            <a:pathLst>
              <a:path h="4159467" w="13223740">
                <a:moveTo>
                  <a:pt x="0" y="0"/>
                </a:moveTo>
                <a:lnTo>
                  <a:pt x="13223740" y="0"/>
                </a:lnTo>
                <a:lnTo>
                  <a:pt x="13223740" y="4159467"/>
                </a:lnTo>
                <a:lnTo>
                  <a:pt x="0" y="41594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37854" y="2390405"/>
            <a:ext cx="12612292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질의응답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555475" y="4939105"/>
            <a:ext cx="11177051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어떤 질문이든 환영합니다.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-229820" y="-4568253"/>
            <a:ext cx="12495320" cy="15522137"/>
          </a:xfrm>
          <a:custGeom>
            <a:avLst/>
            <a:gdLst/>
            <a:ahLst/>
            <a:cxnLst/>
            <a:rect r="r" b="b" t="t" l="l"/>
            <a:pathLst>
              <a:path h="15522137" w="12495320">
                <a:moveTo>
                  <a:pt x="0" y="15522137"/>
                </a:moveTo>
                <a:lnTo>
                  <a:pt x="12495320" y="15522137"/>
                </a:lnTo>
                <a:lnTo>
                  <a:pt x="12495320" y="0"/>
                </a:lnTo>
                <a:lnTo>
                  <a:pt x="0" y="0"/>
                </a:lnTo>
                <a:lnTo>
                  <a:pt x="0" y="1552213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13550" y="5893752"/>
            <a:ext cx="806181" cy="806181"/>
          </a:xfrm>
          <a:custGeom>
            <a:avLst/>
            <a:gdLst/>
            <a:ahLst/>
            <a:cxnLst/>
            <a:rect r="r" b="b" t="t" l="l"/>
            <a:pathLst>
              <a:path h="806181" w="806181">
                <a:moveTo>
                  <a:pt x="0" y="0"/>
                </a:moveTo>
                <a:lnTo>
                  <a:pt x="806181" y="0"/>
                </a:lnTo>
                <a:lnTo>
                  <a:pt x="806181" y="806181"/>
                </a:lnTo>
                <a:lnTo>
                  <a:pt x="0" y="8061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05587" y="6007232"/>
            <a:ext cx="422107" cy="579220"/>
          </a:xfrm>
          <a:custGeom>
            <a:avLst/>
            <a:gdLst/>
            <a:ahLst/>
            <a:cxnLst/>
            <a:rect r="r" b="b" t="t" l="l"/>
            <a:pathLst>
              <a:path h="579220" w="422107">
                <a:moveTo>
                  <a:pt x="0" y="0"/>
                </a:moveTo>
                <a:lnTo>
                  <a:pt x="422107" y="0"/>
                </a:lnTo>
                <a:lnTo>
                  <a:pt x="422107" y="579221"/>
                </a:lnTo>
                <a:lnTo>
                  <a:pt x="0" y="5792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13550" y="4868112"/>
            <a:ext cx="806181" cy="806181"/>
          </a:xfrm>
          <a:custGeom>
            <a:avLst/>
            <a:gdLst/>
            <a:ahLst/>
            <a:cxnLst/>
            <a:rect r="r" b="b" t="t" l="l"/>
            <a:pathLst>
              <a:path h="806181" w="806181">
                <a:moveTo>
                  <a:pt x="0" y="0"/>
                </a:moveTo>
                <a:lnTo>
                  <a:pt x="806181" y="0"/>
                </a:lnTo>
                <a:lnTo>
                  <a:pt x="806181" y="806181"/>
                </a:lnTo>
                <a:lnTo>
                  <a:pt x="0" y="8061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2813" y="5091751"/>
            <a:ext cx="495077" cy="380759"/>
          </a:xfrm>
          <a:custGeom>
            <a:avLst/>
            <a:gdLst/>
            <a:ahLst/>
            <a:cxnLst/>
            <a:rect r="r" b="b" t="t" l="l"/>
            <a:pathLst>
              <a:path h="380759" w="495077">
                <a:moveTo>
                  <a:pt x="0" y="0"/>
                </a:moveTo>
                <a:lnTo>
                  <a:pt x="495077" y="0"/>
                </a:lnTo>
                <a:lnTo>
                  <a:pt x="495077" y="380759"/>
                </a:lnTo>
                <a:lnTo>
                  <a:pt x="0" y="3807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532599" y="2030070"/>
            <a:ext cx="7987132" cy="1329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163"/>
              </a:lnSpc>
            </a:pPr>
            <a:r>
              <a:rPr lang="en-US" b="true" sz="9239" spc="988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CONTACT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52847" y="5062914"/>
            <a:ext cx="4700993" cy="41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50"/>
              </a:lnSpc>
            </a:pPr>
            <a:r>
              <a:rPr lang="en-US" b="true" sz="250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jeongwoo.gobroad@gmail.com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58670" y="6117014"/>
            <a:ext cx="3687866" cy="41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50"/>
              </a:lnSpc>
            </a:pPr>
            <a:r>
              <a:rPr lang="en-US" b="true" sz="250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010-3457-2102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256553" y="307173"/>
            <a:ext cx="16262788" cy="20202221"/>
          </a:xfrm>
          <a:custGeom>
            <a:avLst/>
            <a:gdLst/>
            <a:ahLst/>
            <a:cxnLst/>
            <a:rect r="r" b="b" t="t" l="l"/>
            <a:pathLst>
              <a:path h="20202221" w="16262788">
                <a:moveTo>
                  <a:pt x="0" y="0"/>
                </a:moveTo>
                <a:lnTo>
                  <a:pt x="16262788" y="0"/>
                </a:lnTo>
                <a:lnTo>
                  <a:pt x="16262788" y="20202221"/>
                </a:lnTo>
                <a:lnTo>
                  <a:pt x="0" y="20202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71394" y="2854422"/>
            <a:ext cx="14833104" cy="1983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5099" spc="1585">
                <a:solidFill>
                  <a:srgbClr val="18072B"/>
                </a:solidFill>
                <a:latin typeface="Roboto"/>
                <a:ea typeface="Roboto"/>
                <a:cs typeface="Roboto"/>
                <a:sym typeface="Roboto"/>
              </a:rPr>
              <a:t>감사합니다.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56093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100" y="0"/>
                </a:lnTo>
                <a:lnTo>
                  <a:pt x="4491100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006452" y="5982269"/>
            <a:ext cx="4557297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정신건강의학과 및 상담심리사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큐레이팅 시스템으로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나의 현재 증상에 가장 잘 맞는 의료인 및 상담심리사 매칭 가능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24251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099" y="0"/>
                </a:lnTo>
                <a:lnTo>
                  <a:pt x="4491099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63393" y="5982269"/>
            <a:ext cx="4541061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“감기에 걸리면 병원을 가듯, 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마음이 아프면 정신과에 가고 심리상담을 받는 것이다“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4251" y="4791754"/>
            <a:ext cx="467456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인식 개선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790172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099" y="0"/>
                </a:lnTo>
                <a:lnTo>
                  <a:pt x="4491099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604455" y="4791754"/>
            <a:ext cx="480745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체크 컨텐츠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56093" y="4502150"/>
            <a:ext cx="4557297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정신건강의학과 및</a:t>
            </a:r>
          </a:p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상담심리사 매칭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94980" y="5982269"/>
            <a:ext cx="4595786" cy="194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정신건강의학과에 대한 인식 개선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및 정신 질환은 감기처럼 누구나 앓을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수 있는 것이라고 인식 개선을 도모,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스스로의 정신 건강을 체크하고 증진시킬 수 있는 컨텐츠 제공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65379" y="2559555"/>
            <a:ext cx="12740685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해결 방안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56093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100" y="0"/>
                </a:lnTo>
                <a:lnTo>
                  <a:pt x="4491100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006452" y="5982269"/>
            <a:ext cx="4557297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정신과 방문을 통한 약물 치료와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상담심리사를 통한 심리 치료를 병행할 수 있음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24251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099" y="0"/>
                </a:lnTo>
                <a:lnTo>
                  <a:pt x="4491099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63393" y="5982269"/>
            <a:ext cx="4541061" cy="194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AI를 기반으로 한 표정 인식을 통해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환자의 프라이버시 노출은 최소화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하면서도 상담심리사에게 전달되는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비언어적 소통 능력을 향상시킬 수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있음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4251" y="4791754"/>
            <a:ext cx="467456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비언어적 소통 개선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790172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099" y="0"/>
                </a:lnTo>
                <a:lnTo>
                  <a:pt x="4491099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604455" y="4791754"/>
            <a:ext cx="480745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응급 상황 대처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56093" y="4502150"/>
            <a:ext cx="4557297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약물 치료와</a:t>
            </a:r>
          </a:p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심리 치료의 병행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94980" y="5982269"/>
            <a:ext cx="4595786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트랜스포머 인공지능 모델을 활용하여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환자가 작성하는 글, 대화 내용 등을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기반으로 위험 신호가 감지되면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즉시 비상 연락처로 연락이 제공됨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65379" y="2559555"/>
            <a:ext cx="12740685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해결 방안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24613">
            <a:off x="-3923104" y="3843214"/>
            <a:ext cx="9735137" cy="8435994"/>
          </a:xfrm>
          <a:custGeom>
            <a:avLst/>
            <a:gdLst/>
            <a:ahLst/>
            <a:cxnLst/>
            <a:rect r="r" b="b" t="t" l="l"/>
            <a:pathLst>
              <a:path h="8435994" w="9735137">
                <a:moveTo>
                  <a:pt x="0" y="0"/>
                </a:moveTo>
                <a:lnTo>
                  <a:pt x="9735136" y="0"/>
                </a:lnTo>
                <a:lnTo>
                  <a:pt x="9735136" y="8435994"/>
                </a:lnTo>
                <a:lnTo>
                  <a:pt x="0" y="84359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3580037" y="11563035"/>
            <a:ext cx="14044299" cy="331956"/>
          </a:xfrm>
          <a:custGeom>
            <a:avLst/>
            <a:gdLst/>
            <a:ahLst/>
            <a:cxnLst/>
            <a:rect r="r" b="b" t="t" l="l"/>
            <a:pathLst>
              <a:path h="331956" w="14044299">
                <a:moveTo>
                  <a:pt x="0" y="0"/>
                </a:moveTo>
                <a:lnTo>
                  <a:pt x="14044299" y="0"/>
                </a:lnTo>
                <a:lnTo>
                  <a:pt x="14044299" y="331956"/>
                </a:lnTo>
                <a:lnTo>
                  <a:pt x="0" y="3319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3079793" y="1524656"/>
            <a:ext cx="14189483" cy="335388"/>
          </a:xfrm>
          <a:custGeom>
            <a:avLst/>
            <a:gdLst/>
            <a:ahLst/>
            <a:cxnLst/>
            <a:rect r="r" b="b" t="t" l="l"/>
            <a:pathLst>
              <a:path h="335388" w="14189483">
                <a:moveTo>
                  <a:pt x="0" y="0"/>
                </a:moveTo>
                <a:lnTo>
                  <a:pt x="14189483" y="0"/>
                </a:lnTo>
                <a:lnTo>
                  <a:pt x="14189483" y="335387"/>
                </a:lnTo>
                <a:lnTo>
                  <a:pt x="0" y="3353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35766" y="1430959"/>
            <a:ext cx="7428611" cy="8719783"/>
            <a:chOff x="0" y="0"/>
            <a:chExt cx="1956507" cy="229656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56507" cy="2296568"/>
            </a:xfrm>
            <a:custGeom>
              <a:avLst/>
              <a:gdLst/>
              <a:ahLst/>
              <a:cxnLst/>
              <a:rect r="r" b="b" t="t" l="l"/>
              <a:pathLst>
                <a:path h="2296568" w="1956507">
                  <a:moveTo>
                    <a:pt x="0" y="0"/>
                  </a:moveTo>
                  <a:lnTo>
                    <a:pt x="1956507" y="0"/>
                  </a:lnTo>
                  <a:lnTo>
                    <a:pt x="1956507" y="2296568"/>
                  </a:lnTo>
                  <a:lnTo>
                    <a:pt x="0" y="2296568"/>
                  </a:lnTo>
                  <a:close/>
                </a:path>
              </a:pathLst>
            </a:custGeom>
            <a:solidFill>
              <a:srgbClr val="28094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1956507" cy="2287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179945" y="1644724"/>
            <a:ext cx="6140253" cy="1045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6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목차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35922" y="3051757"/>
            <a:ext cx="6828300" cy="6848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메뉴 소개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정신건강에 대해 낮아진 진입장벽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소개 1. AI 기반 상담 시스템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소개 2. 버블형 SNS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트랜스포머 모델을 활용한 극단적 행동 사전 예측 시스템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소개 3. 정신건강 큐레이팅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/ 상담심리사 매칭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상담심리사와의 실시간 비대면 상담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약 복용 알리미 시스템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소개 4. 치료사용 어플리케이션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비즈니스 모델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시연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1. AI 기반 상담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2. 버블형 SNS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3. 정신건강 큐레이팅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4. 치료사용 어플리케이션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24613">
            <a:off x="-3923104" y="3843214"/>
            <a:ext cx="9735137" cy="8435994"/>
          </a:xfrm>
          <a:custGeom>
            <a:avLst/>
            <a:gdLst/>
            <a:ahLst/>
            <a:cxnLst/>
            <a:rect r="r" b="b" t="t" l="l"/>
            <a:pathLst>
              <a:path h="8435994" w="9735137">
                <a:moveTo>
                  <a:pt x="0" y="0"/>
                </a:moveTo>
                <a:lnTo>
                  <a:pt x="9735136" y="0"/>
                </a:lnTo>
                <a:lnTo>
                  <a:pt x="9735136" y="8435994"/>
                </a:lnTo>
                <a:lnTo>
                  <a:pt x="0" y="84359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3580037" y="11563035"/>
            <a:ext cx="14044299" cy="331956"/>
          </a:xfrm>
          <a:custGeom>
            <a:avLst/>
            <a:gdLst/>
            <a:ahLst/>
            <a:cxnLst/>
            <a:rect r="r" b="b" t="t" l="l"/>
            <a:pathLst>
              <a:path h="331956" w="14044299">
                <a:moveTo>
                  <a:pt x="0" y="0"/>
                </a:moveTo>
                <a:lnTo>
                  <a:pt x="14044299" y="0"/>
                </a:lnTo>
                <a:lnTo>
                  <a:pt x="14044299" y="331956"/>
                </a:lnTo>
                <a:lnTo>
                  <a:pt x="0" y="3319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3079793" y="1524656"/>
            <a:ext cx="14189483" cy="335388"/>
          </a:xfrm>
          <a:custGeom>
            <a:avLst/>
            <a:gdLst/>
            <a:ahLst/>
            <a:cxnLst/>
            <a:rect r="r" b="b" t="t" l="l"/>
            <a:pathLst>
              <a:path h="335388" w="14189483">
                <a:moveTo>
                  <a:pt x="0" y="0"/>
                </a:moveTo>
                <a:lnTo>
                  <a:pt x="14189483" y="0"/>
                </a:lnTo>
                <a:lnTo>
                  <a:pt x="14189483" y="335387"/>
                </a:lnTo>
                <a:lnTo>
                  <a:pt x="0" y="3353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35766" y="2221731"/>
            <a:ext cx="7428611" cy="7036569"/>
            <a:chOff x="0" y="0"/>
            <a:chExt cx="1956507" cy="18532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56507" cy="1853253"/>
            </a:xfrm>
            <a:custGeom>
              <a:avLst/>
              <a:gdLst/>
              <a:ahLst/>
              <a:cxnLst/>
              <a:rect r="r" b="b" t="t" l="l"/>
              <a:pathLst>
                <a:path h="1853253" w="1956507">
                  <a:moveTo>
                    <a:pt x="0" y="0"/>
                  </a:moveTo>
                  <a:lnTo>
                    <a:pt x="1956507" y="0"/>
                  </a:lnTo>
                  <a:lnTo>
                    <a:pt x="1956507" y="1853253"/>
                  </a:lnTo>
                  <a:lnTo>
                    <a:pt x="0" y="1853253"/>
                  </a:lnTo>
                  <a:close/>
                </a:path>
              </a:pathLst>
            </a:custGeom>
            <a:solidFill>
              <a:srgbClr val="28094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1956507" cy="18437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564291" y="2045802"/>
            <a:ext cx="3031005" cy="7771807"/>
          </a:xfrm>
          <a:custGeom>
            <a:avLst/>
            <a:gdLst/>
            <a:ahLst/>
            <a:cxnLst/>
            <a:rect r="r" b="b" t="t" l="l"/>
            <a:pathLst>
              <a:path h="7771807" w="3031005">
                <a:moveTo>
                  <a:pt x="0" y="0"/>
                </a:moveTo>
                <a:lnTo>
                  <a:pt x="3031005" y="0"/>
                </a:lnTo>
                <a:lnTo>
                  <a:pt x="3031005" y="7771807"/>
                </a:lnTo>
                <a:lnTo>
                  <a:pt x="0" y="77718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883332" y="2045802"/>
            <a:ext cx="3031005" cy="7771807"/>
          </a:xfrm>
          <a:custGeom>
            <a:avLst/>
            <a:gdLst/>
            <a:ahLst/>
            <a:cxnLst/>
            <a:rect r="r" b="b" t="t" l="l"/>
            <a:pathLst>
              <a:path h="7771807" w="3031005">
                <a:moveTo>
                  <a:pt x="0" y="0"/>
                </a:moveTo>
                <a:lnTo>
                  <a:pt x="3031005" y="0"/>
                </a:lnTo>
                <a:lnTo>
                  <a:pt x="3031005" y="7771807"/>
                </a:lnTo>
                <a:lnTo>
                  <a:pt x="0" y="77718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158011" y="2653784"/>
            <a:ext cx="6140253" cy="1045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6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메뉴 소개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35922" y="4659238"/>
            <a:ext cx="6828300" cy="3217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햄버거 버튼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홈 / 프로필 / 게시물 / DM / 예약 / 방문 / 설정 / 로그아웃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홈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챗봇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그래프보드(버블형 SNS, 가칭)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근처 마음병원 찾기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큐레이팅 서비스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51426"/>
            <a:ext cx="162306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0"/>
              </a:lnSpc>
              <a:spcBef>
                <a:spcPct val="0"/>
              </a:spcBef>
            </a:pPr>
            <a:r>
              <a:rPr lang="en-US" b="true" sz="66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정신건강에 대해 낮아진 진입장벽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592217" y="8293384"/>
            <a:ext cx="19837040" cy="9461966"/>
          </a:xfrm>
          <a:custGeom>
            <a:avLst/>
            <a:gdLst/>
            <a:ahLst/>
            <a:cxnLst/>
            <a:rect r="r" b="b" t="t" l="l"/>
            <a:pathLst>
              <a:path h="9461966" w="19837040">
                <a:moveTo>
                  <a:pt x="0" y="0"/>
                </a:moveTo>
                <a:lnTo>
                  <a:pt x="19837039" y="0"/>
                </a:lnTo>
                <a:lnTo>
                  <a:pt x="19837039" y="9461966"/>
                </a:lnTo>
                <a:lnTo>
                  <a:pt x="0" y="946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503" t="0" r="-24139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89122" y="3279726"/>
            <a:ext cx="4784495" cy="5859233"/>
            <a:chOff x="0" y="0"/>
            <a:chExt cx="1390252" cy="17025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5747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무엇이든 받아주는 AI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19396" y="4786914"/>
            <a:ext cx="3726319" cy="311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실제 사람과 나의 치부에 대해 이야기하는 것이 꺼려졌다면, 원하지 않는다면 기록이 남지 않도록 할 수 있는 AI 상담사와의 상담 기능은 환자들이 더 적극적으로 자신이 처한 상황과 상태를 표출할 수 있도록 격려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6585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751753" y="3279726"/>
            <a:ext cx="4784495" cy="5859233"/>
            <a:chOff x="0" y="0"/>
            <a:chExt cx="1390252" cy="170254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712848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2114383" y="3279726"/>
            <a:ext cx="4784495" cy="5859233"/>
            <a:chOff x="0" y="0"/>
            <a:chExt cx="1390252" cy="170254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249111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6914757" y="3589210"/>
            <a:ext cx="4460858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20"/>
              </a:lnSpc>
              <a:spcBef>
                <a:spcPct val="0"/>
              </a:spcBef>
            </a:pPr>
            <a:r>
              <a:rPr lang="en-US" b="true" sz="24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누구든지 받을 수 있는 큐레이팅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282026" y="4786914"/>
            <a:ext cx="3726319" cy="311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프리미엄 계정 여부에 상관없이, 모든 환자는 자신이 그동안 작성한 포스트와 AI와의 채팅 내용을 기반으로 심리 상태를 분석한 자료와 그 원본을 치료사용 네트워크에 업로드, 큐레이팅을 받기 위한 기반으로 활용 가능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279197" y="3607625"/>
            <a:ext cx="4460858" cy="36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90"/>
              </a:lnSpc>
              <a:spcBef>
                <a:spcPct val="0"/>
              </a:spcBef>
            </a:pPr>
            <a:r>
              <a:rPr lang="en-US" b="true" sz="2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언제든지 방문 가능한 정신과 / 상담사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644656" y="4786914"/>
            <a:ext cx="3726319" cy="311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당근마켓의 UX를 벤치마킹한 예약 시스템은, 환자와 치료사간의 시간 약속을 더 편리하게 정하고 지킬 수 있도록 하는 편의를 제공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더 간편해진 비대면 예약 절차를 통해 심도있고 질 높은 대면 상담 기회 제공 가능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DAGcD0d1vc0</dc:identifier>
  <dcterms:modified xsi:type="dcterms:W3CDTF">2011-08-01T06:04:30Z</dcterms:modified>
  <cp:revision>1</cp:revision>
  <dc:title>Project_toDoctoDoc</dc:title>
</cp:coreProperties>
</file>